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60" r:id="rId1"/>
  </p:sldMasterIdLst>
  <p:notesMasterIdLst>
    <p:notesMasterId r:id="rId60"/>
  </p:notesMasterIdLst>
  <p:sldIdLst>
    <p:sldId id="256" r:id="rId2"/>
    <p:sldId id="257" r:id="rId3"/>
    <p:sldId id="278" r:id="rId4"/>
    <p:sldId id="258" r:id="rId5"/>
    <p:sldId id="264" r:id="rId6"/>
    <p:sldId id="268" r:id="rId7"/>
    <p:sldId id="259" r:id="rId8"/>
    <p:sldId id="287" r:id="rId9"/>
    <p:sldId id="288" r:id="rId10"/>
    <p:sldId id="297" r:id="rId11"/>
    <p:sldId id="298" r:id="rId12"/>
    <p:sldId id="265" r:id="rId13"/>
    <p:sldId id="266" r:id="rId14"/>
    <p:sldId id="261" r:id="rId15"/>
    <p:sldId id="308" r:id="rId16"/>
    <p:sldId id="262" r:id="rId17"/>
    <p:sldId id="310" r:id="rId18"/>
    <p:sldId id="317" r:id="rId19"/>
    <p:sldId id="309" r:id="rId20"/>
    <p:sldId id="263" r:id="rId21"/>
    <p:sldId id="260" r:id="rId22"/>
    <p:sldId id="286" r:id="rId23"/>
    <p:sldId id="271" r:id="rId24"/>
    <p:sldId id="277" r:id="rId25"/>
    <p:sldId id="290" r:id="rId26"/>
    <p:sldId id="291" r:id="rId27"/>
    <p:sldId id="292" r:id="rId28"/>
    <p:sldId id="293" r:id="rId29"/>
    <p:sldId id="294" r:id="rId30"/>
    <p:sldId id="295" r:id="rId31"/>
    <p:sldId id="285" r:id="rId32"/>
    <p:sldId id="307" r:id="rId33"/>
    <p:sldId id="274" r:id="rId34"/>
    <p:sldId id="296" r:id="rId35"/>
    <p:sldId id="273" r:id="rId36"/>
    <p:sldId id="303" r:id="rId37"/>
    <p:sldId id="304" r:id="rId38"/>
    <p:sldId id="305" r:id="rId39"/>
    <p:sldId id="306" r:id="rId40"/>
    <p:sldId id="275" r:id="rId41"/>
    <p:sldId id="314" r:id="rId42"/>
    <p:sldId id="276" r:id="rId43"/>
    <p:sldId id="279" r:id="rId44"/>
    <p:sldId id="280" r:id="rId45"/>
    <p:sldId id="301" r:id="rId46"/>
    <p:sldId id="302" r:id="rId47"/>
    <p:sldId id="269" r:id="rId48"/>
    <p:sldId id="299" r:id="rId49"/>
    <p:sldId id="281" r:id="rId50"/>
    <p:sldId id="283" r:id="rId51"/>
    <p:sldId id="282" r:id="rId52"/>
    <p:sldId id="284" r:id="rId53"/>
    <p:sldId id="311" r:id="rId54"/>
    <p:sldId id="312" r:id="rId55"/>
    <p:sldId id="315" r:id="rId56"/>
    <p:sldId id="316" r:id="rId57"/>
    <p:sldId id="313" r:id="rId58"/>
    <p:sldId id="270" r:id="rId5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B93"/>
    <a:srgbClr val="C4D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6" d="100"/>
          <a:sy n="56" d="100"/>
        </p:scale>
        <p:origin x="6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CE59D-A764-4AAE-8662-E26395EF9FAF}" type="doc">
      <dgm:prSet loTypeId="urn:microsoft.com/office/officeart/2005/8/layout/radial3" loCatId="relationship" qsTypeId="urn:microsoft.com/office/officeart/2005/8/quickstyle/simple5" qsCatId="simple" csTypeId="urn:microsoft.com/office/officeart/2005/8/colors/colorful4" csCatId="colorful" phldr="1"/>
      <dgm:spPr/>
      <dgm:t>
        <a:bodyPr/>
        <a:lstStyle/>
        <a:p>
          <a:pPr rtl="1"/>
          <a:endParaRPr lang="fa-IR"/>
        </a:p>
      </dgm:t>
    </dgm:pt>
    <dgm:pt modelId="{2AB42AA6-43D9-4F70-8F2E-82EEA482147A}">
      <dgm:prSet phldrT="[Text]"/>
      <dgm:spPr>
        <a:blipFill rotWithShape="0">
          <a:blip xmlns:r="http://schemas.openxmlformats.org/officeDocument/2006/relationships" r:embed="rId1"/>
          <a:stretch>
            <a:fillRect/>
          </a:stretch>
        </a:blipFill>
      </dgm:spPr>
      <dgm:t>
        <a:bodyPr/>
        <a:lstStyle/>
        <a:p>
          <a:pPr rtl="1"/>
          <a:endParaRPr lang="fa-IR" dirty="0"/>
        </a:p>
      </dgm:t>
    </dgm:pt>
    <dgm:pt modelId="{B2F585F9-610B-4666-988B-6E614BCF6225}" type="parTrans" cxnId="{2559A46E-F67C-4BE2-9AAB-AC542B041CF3}">
      <dgm:prSet/>
      <dgm:spPr/>
      <dgm:t>
        <a:bodyPr/>
        <a:lstStyle/>
        <a:p>
          <a:pPr rtl="1"/>
          <a:endParaRPr lang="fa-IR"/>
        </a:p>
      </dgm:t>
    </dgm:pt>
    <dgm:pt modelId="{AE5BF204-475E-47E9-85CA-163AF0B1B15C}" type="sibTrans" cxnId="{2559A46E-F67C-4BE2-9AAB-AC542B041CF3}">
      <dgm:prSet/>
      <dgm:spPr/>
      <dgm:t>
        <a:bodyPr/>
        <a:lstStyle/>
        <a:p>
          <a:pPr rtl="1"/>
          <a:endParaRPr lang="fa-IR"/>
        </a:p>
      </dgm:t>
    </dgm:pt>
    <dgm:pt modelId="{78CC109E-8209-4C60-98BE-BF95D1DE96AC}">
      <dgm:prSet phldrT="[Text]"/>
      <dgm:spPr>
        <a:blipFill rotWithShape="0">
          <a:blip xmlns:r="http://schemas.openxmlformats.org/officeDocument/2006/relationships" r:embed="rId2"/>
          <a:stretch>
            <a:fillRect/>
          </a:stretch>
        </a:blipFill>
      </dgm:spPr>
      <dgm:t>
        <a:bodyPr/>
        <a:lstStyle/>
        <a:p>
          <a:pPr rtl="1"/>
          <a:endParaRPr lang="fa-IR" dirty="0"/>
        </a:p>
      </dgm:t>
    </dgm:pt>
    <dgm:pt modelId="{B16A61A0-19B2-420F-B3E2-21C2F30E609C}" type="parTrans" cxnId="{E8E1B3C2-1A15-44DF-966B-D0D956A70A48}">
      <dgm:prSet/>
      <dgm:spPr/>
      <dgm:t>
        <a:bodyPr/>
        <a:lstStyle/>
        <a:p>
          <a:pPr rtl="1"/>
          <a:endParaRPr lang="fa-IR"/>
        </a:p>
      </dgm:t>
    </dgm:pt>
    <dgm:pt modelId="{94464D5C-0AFA-462A-A8D1-7783854B8E10}" type="sibTrans" cxnId="{E8E1B3C2-1A15-44DF-966B-D0D956A70A48}">
      <dgm:prSet/>
      <dgm:spPr/>
      <dgm:t>
        <a:bodyPr/>
        <a:lstStyle/>
        <a:p>
          <a:pPr rtl="1"/>
          <a:endParaRPr lang="fa-IR"/>
        </a:p>
      </dgm:t>
    </dgm:pt>
    <dgm:pt modelId="{5190201D-5103-46BC-86D7-731F1993A01B}">
      <dgm:prSet phldrT="[Text]"/>
      <dgm:spPr>
        <a:blipFill rotWithShape="0">
          <a:blip xmlns:r="http://schemas.openxmlformats.org/officeDocument/2006/relationships" r:embed="rId3"/>
          <a:stretch>
            <a:fillRect/>
          </a:stretch>
        </a:blipFill>
      </dgm:spPr>
      <dgm:t>
        <a:bodyPr/>
        <a:lstStyle/>
        <a:p>
          <a:pPr rtl="1"/>
          <a:endParaRPr lang="fa-IR" dirty="0"/>
        </a:p>
      </dgm:t>
    </dgm:pt>
    <dgm:pt modelId="{13124E86-5DC3-4110-B32D-50D77A0E49BD}" type="parTrans" cxnId="{4B1067F2-39D5-4257-9AF4-8CBED557C97F}">
      <dgm:prSet/>
      <dgm:spPr/>
      <dgm:t>
        <a:bodyPr/>
        <a:lstStyle/>
        <a:p>
          <a:pPr rtl="1"/>
          <a:endParaRPr lang="fa-IR"/>
        </a:p>
      </dgm:t>
    </dgm:pt>
    <dgm:pt modelId="{0E9180DE-7EEC-4F5E-A4B7-53E939CAA650}" type="sibTrans" cxnId="{4B1067F2-39D5-4257-9AF4-8CBED557C97F}">
      <dgm:prSet/>
      <dgm:spPr/>
      <dgm:t>
        <a:bodyPr/>
        <a:lstStyle/>
        <a:p>
          <a:pPr rtl="1"/>
          <a:endParaRPr lang="fa-IR"/>
        </a:p>
      </dgm:t>
    </dgm:pt>
    <dgm:pt modelId="{A825AA57-D7C3-4822-A5D0-FC6F289EA4EC}">
      <dgm:prSet phldrT="[Text]"/>
      <dgm:spPr>
        <a:blipFill rotWithShape="0">
          <a:blip xmlns:r="http://schemas.openxmlformats.org/officeDocument/2006/relationships" r:embed="rId4"/>
          <a:stretch>
            <a:fillRect/>
          </a:stretch>
        </a:blipFill>
      </dgm:spPr>
      <dgm:t>
        <a:bodyPr/>
        <a:lstStyle/>
        <a:p>
          <a:pPr rtl="1"/>
          <a:endParaRPr lang="fa-IR" dirty="0"/>
        </a:p>
      </dgm:t>
    </dgm:pt>
    <dgm:pt modelId="{CF6F1F28-69EC-48F0-B04C-A76BE5665CF1}" type="sibTrans" cxnId="{7B4B428B-FCEB-4989-9EEA-E98674CC55AB}">
      <dgm:prSet/>
      <dgm:spPr/>
      <dgm:t>
        <a:bodyPr/>
        <a:lstStyle/>
        <a:p>
          <a:pPr rtl="1"/>
          <a:endParaRPr lang="fa-IR"/>
        </a:p>
      </dgm:t>
    </dgm:pt>
    <dgm:pt modelId="{DFFDE1D1-72F4-4028-8292-856A23512E50}" type="parTrans" cxnId="{7B4B428B-FCEB-4989-9EEA-E98674CC55AB}">
      <dgm:prSet/>
      <dgm:spPr/>
      <dgm:t>
        <a:bodyPr/>
        <a:lstStyle/>
        <a:p>
          <a:pPr rtl="1"/>
          <a:endParaRPr lang="fa-IR"/>
        </a:p>
      </dgm:t>
    </dgm:pt>
    <dgm:pt modelId="{693475B1-BB8C-4C89-A8C8-7459FAFE137A}" type="pres">
      <dgm:prSet presAssocID="{D5FCE59D-A764-4AAE-8662-E26395EF9FAF}" presName="composite" presStyleCnt="0">
        <dgm:presLayoutVars>
          <dgm:chMax val="1"/>
          <dgm:dir/>
          <dgm:resizeHandles val="exact"/>
        </dgm:presLayoutVars>
      </dgm:prSet>
      <dgm:spPr/>
      <dgm:t>
        <a:bodyPr/>
        <a:lstStyle/>
        <a:p>
          <a:pPr rtl="1"/>
          <a:endParaRPr lang="fa-IR"/>
        </a:p>
      </dgm:t>
    </dgm:pt>
    <dgm:pt modelId="{B63828A8-3C53-492A-867F-BE67B096DD73}" type="pres">
      <dgm:prSet presAssocID="{D5FCE59D-A764-4AAE-8662-E26395EF9FAF}" presName="radial" presStyleCnt="0">
        <dgm:presLayoutVars>
          <dgm:animLvl val="ctr"/>
        </dgm:presLayoutVars>
      </dgm:prSet>
      <dgm:spPr/>
    </dgm:pt>
    <dgm:pt modelId="{5F908354-A083-48E3-9486-382D1514EA10}" type="pres">
      <dgm:prSet presAssocID="{2AB42AA6-43D9-4F70-8F2E-82EEA482147A}" presName="centerShape" presStyleLbl="vennNode1" presStyleIdx="0" presStyleCnt="4"/>
      <dgm:spPr/>
      <dgm:t>
        <a:bodyPr/>
        <a:lstStyle/>
        <a:p>
          <a:pPr rtl="1"/>
          <a:endParaRPr lang="fa-IR"/>
        </a:p>
      </dgm:t>
    </dgm:pt>
    <dgm:pt modelId="{CB3B5912-673B-476F-9205-A38AD2BBD132}" type="pres">
      <dgm:prSet presAssocID="{78CC109E-8209-4C60-98BE-BF95D1DE96AC}" presName="node" presStyleLbl="vennNode1" presStyleIdx="1" presStyleCnt="4">
        <dgm:presLayoutVars>
          <dgm:bulletEnabled val="1"/>
        </dgm:presLayoutVars>
      </dgm:prSet>
      <dgm:spPr/>
      <dgm:t>
        <a:bodyPr/>
        <a:lstStyle/>
        <a:p>
          <a:pPr rtl="1"/>
          <a:endParaRPr lang="fa-IR"/>
        </a:p>
      </dgm:t>
    </dgm:pt>
    <dgm:pt modelId="{576CED7F-F286-4D75-BE5B-385F25E8545D}" type="pres">
      <dgm:prSet presAssocID="{5190201D-5103-46BC-86D7-731F1993A01B}" presName="node" presStyleLbl="vennNode1" presStyleIdx="2" presStyleCnt="4">
        <dgm:presLayoutVars>
          <dgm:bulletEnabled val="1"/>
        </dgm:presLayoutVars>
      </dgm:prSet>
      <dgm:spPr/>
      <dgm:t>
        <a:bodyPr/>
        <a:lstStyle/>
        <a:p>
          <a:pPr rtl="1"/>
          <a:endParaRPr lang="fa-IR"/>
        </a:p>
      </dgm:t>
    </dgm:pt>
    <dgm:pt modelId="{7B51FABB-6135-4F3F-8FA3-18C891C66B37}" type="pres">
      <dgm:prSet presAssocID="{A825AA57-D7C3-4822-A5D0-FC6F289EA4EC}" presName="node" presStyleLbl="vennNode1" presStyleIdx="3" presStyleCnt="4">
        <dgm:presLayoutVars>
          <dgm:bulletEnabled val="1"/>
        </dgm:presLayoutVars>
      </dgm:prSet>
      <dgm:spPr/>
      <dgm:t>
        <a:bodyPr/>
        <a:lstStyle/>
        <a:p>
          <a:pPr rtl="1"/>
          <a:endParaRPr lang="fa-IR"/>
        </a:p>
      </dgm:t>
    </dgm:pt>
  </dgm:ptLst>
  <dgm:cxnLst>
    <dgm:cxn modelId="{4B1067F2-39D5-4257-9AF4-8CBED557C97F}" srcId="{2AB42AA6-43D9-4F70-8F2E-82EEA482147A}" destId="{5190201D-5103-46BC-86D7-731F1993A01B}" srcOrd="1" destOrd="0" parTransId="{13124E86-5DC3-4110-B32D-50D77A0E49BD}" sibTransId="{0E9180DE-7EEC-4F5E-A4B7-53E939CAA650}"/>
    <dgm:cxn modelId="{C88F02D6-755A-4B00-9D82-4415473A7189}" type="presOf" srcId="{A825AA57-D7C3-4822-A5D0-FC6F289EA4EC}" destId="{7B51FABB-6135-4F3F-8FA3-18C891C66B37}" srcOrd="0" destOrd="0" presId="urn:microsoft.com/office/officeart/2005/8/layout/radial3"/>
    <dgm:cxn modelId="{AF817EEC-F208-445D-BF2D-E8C0FDEA29DC}" type="presOf" srcId="{2AB42AA6-43D9-4F70-8F2E-82EEA482147A}" destId="{5F908354-A083-48E3-9486-382D1514EA10}" srcOrd="0" destOrd="0" presId="urn:microsoft.com/office/officeart/2005/8/layout/radial3"/>
    <dgm:cxn modelId="{383C8E48-3BA4-4286-9347-3E34747955BA}" type="presOf" srcId="{D5FCE59D-A764-4AAE-8662-E26395EF9FAF}" destId="{693475B1-BB8C-4C89-A8C8-7459FAFE137A}" srcOrd="0" destOrd="0" presId="urn:microsoft.com/office/officeart/2005/8/layout/radial3"/>
    <dgm:cxn modelId="{F5CEE996-861F-4BA5-B617-B7B43CD1F190}" type="presOf" srcId="{78CC109E-8209-4C60-98BE-BF95D1DE96AC}" destId="{CB3B5912-673B-476F-9205-A38AD2BBD132}" srcOrd="0" destOrd="0" presId="urn:microsoft.com/office/officeart/2005/8/layout/radial3"/>
    <dgm:cxn modelId="{2559A46E-F67C-4BE2-9AAB-AC542B041CF3}" srcId="{D5FCE59D-A764-4AAE-8662-E26395EF9FAF}" destId="{2AB42AA6-43D9-4F70-8F2E-82EEA482147A}" srcOrd="0" destOrd="0" parTransId="{B2F585F9-610B-4666-988B-6E614BCF6225}" sibTransId="{AE5BF204-475E-47E9-85CA-163AF0B1B15C}"/>
    <dgm:cxn modelId="{E8E1B3C2-1A15-44DF-966B-D0D956A70A48}" srcId="{2AB42AA6-43D9-4F70-8F2E-82EEA482147A}" destId="{78CC109E-8209-4C60-98BE-BF95D1DE96AC}" srcOrd="0" destOrd="0" parTransId="{B16A61A0-19B2-420F-B3E2-21C2F30E609C}" sibTransId="{94464D5C-0AFA-462A-A8D1-7783854B8E10}"/>
    <dgm:cxn modelId="{2638D2F9-7857-46D8-B271-764CC27A9E0D}" type="presOf" srcId="{5190201D-5103-46BC-86D7-731F1993A01B}" destId="{576CED7F-F286-4D75-BE5B-385F25E8545D}" srcOrd="0" destOrd="0" presId="urn:microsoft.com/office/officeart/2005/8/layout/radial3"/>
    <dgm:cxn modelId="{7B4B428B-FCEB-4989-9EEA-E98674CC55AB}" srcId="{2AB42AA6-43D9-4F70-8F2E-82EEA482147A}" destId="{A825AA57-D7C3-4822-A5D0-FC6F289EA4EC}" srcOrd="2" destOrd="0" parTransId="{DFFDE1D1-72F4-4028-8292-856A23512E50}" sibTransId="{CF6F1F28-69EC-48F0-B04C-A76BE5665CF1}"/>
    <dgm:cxn modelId="{47DD23C3-333C-41D7-A188-AA62B569F694}" type="presParOf" srcId="{693475B1-BB8C-4C89-A8C8-7459FAFE137A}" destId="{B63828A8-3C53-492A-867F-BE67B096DD73}" srcOrd="0" destOrd="0" presId="urn:microsoft.com/office/officeart/2005/8/layout/radial3"/>
    <dgm:cxn modelId="{33608E36-B8CA-440C-965D-5BD247C260E0}" type="presParOf" srcId="{B63828A8-3C53-492A-867F-BE67B096DD73}" destId="{5F908354-A083-48E3-9486-382D1514EA10}" srcOrd="0" destOrd="0" presId="urn:microsoft.com/office/officeart/2005/8/layout/radial3"/>
    <dgm:cxn modelId="{1971CA24-9976-42D1-94AB-7A2834B95718}" type="presParOf" srcId="{B63828A8-3C53-492A-867F-BE67B096DD73}" destId="{CB3B5912-673B-476F-9205-A38AD2BBD132}" srcOrd="1" destOrd="0" presId="urn:microsoft.com/office/officeart/2005/8/layout/radial3"/>
    <dgm:cxn modelId="{203BC9E5-29AB-4EA6-8C52-ED832C259492}" type="presParOf" srcId="{B63828A8-3C53-492A-867F-BE67B096DD73}" destId="{576CED7F-F286-4D75-BE5B-385F25E8545D}" srcOrd="2" destOrd="0" presId="urn:microsoft.com/office/officeart/2005/8/layout/radial3"/>
    <dgm:cxn modelId="{D8ACF2AF-4AB6-4465-B09D-A5D3A4A3168F}" type="presParOf" srcId="{B63828A8-3C53-492A-867F-BE67B096DD73}" destId="{7B51FABB-6135-4F3F-8FA3-18C891C66B37}"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298718-86CD-4DFD-98E0-1013711EF167}" type="doc">
      <dgm:prSet loTypeId="urn:microsoft.com/office/officeart/2005/8/layout/radial5" loCatId="cycle" qsTypeId="urn:microsoft.com/office/officeart/2005/8/quickstyle/3d1" qsCatId="3D" csTypeId="urn:microsoft.com/office/officeart/2005/8/colors/colorful3" csCatId="colorful" phldr="1"/>
      <dgm:spPr/>
      <dgm:t>
        <a:bodyPr/>
        <a:lstStyle/>
        <a:p>
          <a:pPr rtl="1"/>
          <a:endParaRPr lang="fa-IR"/>
        </a:p>
      </dgm:t>
    </dgm:pt>
    <dgm:pt modelId="{377EBF7E-B28C-4FD8-A004-9910F1FC9148}">
      <dgm:prSet phldrT="[Text]"/>
      <dgm:spPr>
        <a:blipFill rotWithShape="0">
          <a:blip xmlns:r="http://schemas.openxmlformats.org/officeDocument/2006/relationships" r:embed="rId1"/>
          <a:stretch>
            <a:fillRect/>
          </a:stretch>
        </a:blipFill>
      </dgm:spPr>
      <dgm:t>
        <a:bodyPr/>
        <a:lstStyle/>
        <a:p>
          <a:pPr rtl="1"/>
          <a:r>
            <a:rPr lang="fa-IR" dirty="0" smtClean="0">
              <a:solidFill>
                <a:srgbClr val="FFFF00"/>
              </a:solidFill>
            </a:rPr>
            <a:t>علمی</a:t>
          </a:r>
          <a:endParaRPr lang="fa-IR" dirty="0">
            <a:solidFill>
              <a:srgbClr val="FFFF00"/>
            </a:solidFill>
          </a:endParaRPr>
        </a:p>
      </dgm:t>
    </dgm:pt>
    <dgm:pt modelId="{DC99DF39-382B-4B1F-9802-65D71EB01D3D}" type="parTrans" cxnId="{023C6AB0-2D06-4583-9D53-386932BFA0B2}">
      <dgm:prSet/>
      <dgm:spPr/>
      <dgm:t>
        <a:bodyPr/>
        <a:lstStyle/>
        <a:p>
          <a:pPr rtl="1"/>
          <a:endParaRPr lang="fa-IR"/>
        </a:p>
      </dgm:t>
    </dgm:pt>
    <dgm:pt modelId="{AB9E7453-02A1-4495-B98A-3AD4670B543B}" type="sibTrans" cxnId="{023C6AB0-2D06-4583-9D53-386932BFA0B2}">
      <dgm:prSet/>
      <dgm:spPr/>
      <dgm:t>
        <a:bodyPr/>
        <a:lstStyle/>
        <a:p>
          <a:pPr rtl="1"/>
          <a:endParaRPr lang="fa-IR"/>
        </a:p>
      </dgm:t>
    </dgm:pt>
    <dgm:pt modelId="{B9B14645-94A2-41AA-A37A-712D72745A6D}">
      <dgm:prSet phldrT="[Text]"/>
      <dgm:spPr/>
      <dgm:t>
        <a:bodyPr/>
        <a:lstStyle/>
        <a:p>
          <a:pPr rtl="1"/>
          <a:r>
            <a:rPr lang="fa-IR" b="1" dirty="0" smtClean="0">
              <a:solidFill>
                <a:schemeClr val="tx1"/>
              </a:solidFill>
              <a:cs typeface="2  Yekan" pitchFamily="2" charset="-78"/>
            </a:rPr>
            <a:t>علمی- پژوهشی</a:t>
          </a:r>
          <a:endParaRPr lang="fa-IR" b="1" dirty="0">
            <a:solidFill>
              <a:schemeClr val="tx1"/>
            </a:solidFill>
            <a:cs typeface="2  Yekan" pitchFamily="2" charset="-78"/>
          </a:endParaRPr>
        </a:p>
      </dgm:t>
    </dgm:pt>
    <dgm:pt modelId="{C13013C7-00B1-436A-9DAC-64754177F4B6}" type="parTrans" cxnId="{B3A11D96-D7CC-4537-A72D-BC2E4F97A04F}">
      <dgm:prSet/>
      <dgm:spPr/>
      <dgm:t>
        <a:bodyPr/>
        <a:lstStyle/>
        <a:p>
          <a:pPr rtl="1"/>
          <a:endParaRPr lang="fa-IR"/>
        </a:p>
      </dgm:t>
    </dgm:pt>
    <dgm:pt modelId="{C72D69B7-E29C-46FD-847F-D384BB25ECF8}" type="sibTrans" cxnId="{B3A11D96-D7CC-4537-A72D-BC2E4F97A04F}">
      <dgm:prSet/>
      <dgm:spPr/>
      <dgm:t>
        <a:bodyPr/>
        <a:lstStyle/>
        <a:p>
          <a:pPr rtl="1"/>
          <a:endParaRPr lang="fa-IR"/>
        </a:p>
      </dgm:t>
    </dgm:pt>
    <dgm:pt modelId="{9FCF0F73-02D5-4967-86BC-CA8FF2B40EDB}">
      <dgm:prSet phldrT="[Text]"/>
      <dgm:spPr/>
      <dgm:t>
        <a:bodyPr/>
        <a:lstStyle/>
        <a:p>
          <a:pPr rtl="1"/>
          <a:r>
            <a:rPr lang="fa-IR" b="1" dirty="0" smtClean="0">
              <a:solidFill>
                <a:schemeClr val="tx1"/>
              </a:solidFill>
              <a:cs typeface="2  Yekan" pitchFamily="2" charset="-78"/>
            </a:rPr>
            <a:t>علمی- ترویجی</a:t>
          </a:r>
          <a:endParaRPr lang="fa-IR" b="1" dirty="0">
            <a:solidFill>
              <a:schemeClr val="tx1"/>
            </a:solidFill>
            <a:cs typeface="2  Yekan" pitchFamily="2" charset="-78"/>
          </a:endParaRPr>
        </a:p>
      </dgm:t>
    </dgm:pt>
    <dgm:pt modelId="{0F5A0A07-8C0A-4B9A-908F-5336FE368C84}" type="parTrans" cxnId="{52E01A75-316E-4169-804F-FE932E5964E0}">
      <dgm:prSet/>
      <dgm:spPr/>
      <dgm:t>
        <a:bodyPr/>
        <a:lstStyle/>
        <a:p>
          <a:pPr rtl="1"/>
          <a:endParaRPr lang="fa-IR"/>
        </a:p>
      </dgm:t>
    </dgm:pt>
    <dgm:pt modelId="{63CCD268-766F-4CD1-963F-93C8B8808A21}" type="sibTrans" cxnId="{52E01A75-316E-4169-804F-FE932E5964E0}">
      <dgm:prSet/>
      <dgm:spPr/>
      <dgm:t>
        <a:bodyPr/>
        <a:lstStyle/>
        <a:p>
          <a:pPr rtl="1"/>
          <a:endParaRPr lang="fa-IR"/>
        </a:p>
      </dgm:t>
    </dgm:pt>
    <dgm:pt modelId="{758CE588-1640-40BE-9D1B-F21EEFE6429D}" type="pres">
      <dgm:prSet presAssocID="{F9298718-86CD-4DFD-98E0-1013711EF167}" presName="Name0" presStyleCnt="0">
        <dgm:presLayoutVars>
          <dgm:chMax val="1"/>
          <dgm:dir/>
          <dgm:animLvl val="ctr"/>
          <dgm:resizeHandles val="exact"/>
        </dgm:presLayoutVars>
      </dgm:prSet>
      <dgm:spPr/>
      <dgm:t>
        <a:bodyPr/>
        <a:lstStyle/>
        <a:p>
          <a:pPr rtl="1"/>
          <a:endParaRPr lang="fa-IR"/>
        </a:p>
      </dgm:t>
    </dgm:pt>
    <dgm:pt modelId="{6D9B7598-0B47-4F17-9655-7C537BD2BAD0}" type="pres">
      <dgm:prSet presAssocID="{377EBF7E-B28C-4FD8-A004-9910F1FC9148}" presName="centerShape" presStyleLbl="node0" presStyleIdx="0" presStyleCnt="1"/>
      <dgm:spPr/>
      <dgm:t>
        <a:bodyPr/>
        <a:lstStyle/>
        <a:p>
          <a:pPr rtl="1"/>
          <a:endParaRPr lang="fa-IR"/>
        </a:p>
      </dgm:t>
    </dgm:pt>
    <dgm:pt modelId="{68F6B3F3-11A4-4606-A649-78DA31BB9C23}" type="pres">
      <dgm:prSet presAssocID="{C13013C7-00B1-436A-9DAC-64754177F4B6}" presName="parTrans" presStyleLbl="sibTrans2D1" presStyleIdx="0" presStyleCnt="2"/>
      <dgm:spPr/>
      <dgm:t>
        <a:bodyPr/>
        <a:lstStyle/>
        <a:p>
          <a:pPr rtl="1"/>
          <a:endParaRPr lang="fa-IR"/>
        </a:p>
      </dgm:t>
    </dgm:pt>
    <dgm:pt modelId="{8EB75F2B-051C-4E3A-B65C-945C41A6DF14}" type="pres">
      <dgm:prSet presAssocID="{C13013C7-00B1-436A-9DAC-64754177F4B6}" presName="connectorText" presStyleLbl="sibTrans2D1" presStyleIdx="0" presStyleCnt="2"/>
      <dgm:spPr/>
      <dgm:t>
        <a:bodyPr/>
        <a:lstStyle/>
        <a:p>
          <a:pPr rtl="1"/>
          <a:endParaRPr lang="fa-IR"/>
        </a:p>
      </dgm:t>
    </dgm:pt>
    <dgm:pt modelId="{DC6B8E36-12F2-4204-B03D-9265C777A48A}" type="pres">
      <dgm:prSet presAssocID="{B9B14645-94A2-41AA-A37A-712D72745A6D}" presName="node" presStyleLbl="node1" presStyleIdx="0" presStyleCnt="2">
        <dgm:presLayoutVars>
          <dgm:bulletEnabled val="1"/>
        </dgm:presLayoutVars>
      </dgm:prSet>
      <dgm:spPr/>
      <dgm:t>
        <a:bodyPr/>
        <a:lstStyle/>
        <a:p>
          <a:pPr rtl="1"/>
          <a:endParaRPr lang="fa-IR"/>
        </a:p>
      </dgm:t>
    </dgm:pt>
    <dgm:pt modelId="{323E9750-55CC-49F9-A463-96D0D626E02B}" type="pres">
      <dgm:prSet presAssocID="{0F5A0A07-8C0A-4B9A-908F-5336FE368C84}" presName="parTrans" presStyleLbl="sibTrans2D1" presStyleIdx="1" presStyleCnt="2"/>
      <dgm:spPr/>
      <dgm:t>
        <a:bodyPr/>
        <a:lstStyle/>
        <a:p>
          <a:pPr rtl="1"/>
          <a:endParaRPr lang="fa-IR"/>
        </a:p>
      </dgm:t>
    </dgm:pt>
    <dgm:pt modelId="{ED47D55D-1CD3-41F3-BC57-FD67CF0A75E7}" type="pres">
      <dgm:prSet presAssocID="{0F5A0A07-8C0A-4B9A-908F-5336FE368C84}" presName="connectorText" presStyleLbl="sibTrans2D1" presStyleIdx="1" presStyleCnt="2"/>
      <dgm:spPr/>
      <dgm:t>
        <a:bodyPr/>
        <a:lstStyle/>
        <a:p>
          <a:pPr rtl="1"/>
          <a:endParaRPr lang="fa-IR"/>
        </a:p>
      </dgm:t>
    </dgm:pt>
    <dgm:pt modelId="{A04C9C3A-090F-4664-A618-C2D5E7C8101A}" type="pres">
      <dgm:prSet presAssocID="{9FCF0F73-02D5-4967-86BC-CA8FF2B40EDB}" presName="node" presStyleLbl="node1" presStyleIdx="1" presStyleCnt="2">
        <dgm:presLayoutVars>
          <dgm:bulletEnabled val="1"/>
        </dgm:presLayoutVars>
      </dgm:prSet>
      <dgm:spPr/>
      <dgm:t>
        <a:bodyPr/>
        <a:lstStyle/>
        <a:p>
          <a:pPr rtl="1"/>
          <a:endParaRPr lang="fa-IR"/>
        </a:p>
      </dgm:t>
    </dgm:pt>
  </dgm:ptLst>
  <dgm:cxnLst>
    <dgm:cxn modelId="{C70053FE-7889-4F11-B9B3-C3A7E1605CA3}" type="presOf" srcId="{F9298718-86CD-4DFD-98E0-1013711EF167}" destId="{758CE588-1640-40BE-9D1B-F21EEFE6429D}" srcOrd="0" destOrd="0" presId="urn:microsoft.com/office/officeart/2005/8/layout/radial5"/>
    <dgm:cxn modelId="{52E01A75-316E-4169-804F-FE932E5964E0}" srcId="{377EBF7E-B28C-4FD8-A004-9910F1FC9148}" destId="{9FCF0F73-02D5-4967-86BC-CA8FF2B40EDB}" srcOrd="1" destOrd="0" parTransId="{0F5A0A07-8C0A-4B9A-908F-5336FE368C84}" sibTransId="{63CCD268-766F-4CD1-963F-93C8B8808A21}"/>
    <dgm:cxn modelId="{98C7C8E7-0A95-47DD-AFE9-8BE34E40BEB9}" type="presOf" srcId="{0F5A0A07-8C0A-4B9A-908F-5336FE368C84}" destId="{323E9750-55CC-49F9-A463-96D0D626E02B}" srcOrd="0" destOrd="0" presId="urn:microsoft.com/office/officeart/2005/8/layout/radial5"/>
    <dgm:cxn modelId="{023C6AB0-2D06-4583-9D53-386932BFA0B2}" srcId="{F9298718-86CD-4DFD-98E0-1013711EF167}" destId="{377EBF7E-B28C-4FD8-A004-9910F1FC9148}" srcOrd="0" destOrd="0" parTransId="{DC99DF39-382B-4B1F-9802-65D71EB01D3D}" sibTransId="{AB9E7453-02A1-4495-B98A-3AD4670B543B}"/>
    <dgm:cxn modelId="{FD8366AE-31EB-4611-9868-50FBF7CBC2D6}" type="presOf" srcId="{C13013C7-00B1-436A-9DAC-64754177F4B6}" destId="{8EB75F2B-051C-4E3A-B65C-945C41A6DF14}" srcOrd="1" destOrd="0" presId="urn:microsoft.com/office/officeart/2005/8/layout/radial5"/>
    <dgm:cxn modelId="{E4C6B352-57F3-4053-B419-9A31D0D3AA8E}" type="presOf" srcId="{9FCF0F73-02D5-4967-86BC-CA8FF2B40EDB}" destId="{A04C9C3A-090F-4664-A618-C2D5E7C8101A}" srcOrd="0" destOrd="0" presId="urn:microsoft.com/office/officeart/2005/8/layout/radial5"/>
    <dgm:cxn modelId="{E7817405-346C-4F62-A24F-B946E89021CB}" type="presOf" srcId="{0F5A0A07-8C0A-4B9A-908F-5336FE368C84}" destId="{ED47D55D-1CD3-41F3-BC57-FD67CF0A75E7}" srcOrd="1" destOrd="0" presId="urn:microsoft.com/office/officeart/2005/8/layout/radial5"/>
    <dgm:cxn modelId="{35AD04A1-1DCD-402B-9D81-124219EC8F4B}" type="presOf" srcId="{B9B14645-94A2-41AA-A37A-712D72745A6D}" destId="{DC6B8E36-12F2-4204-B03D-9265C777A48A}" srcOrd="0" destOrd="0" presId="urn:microsoft.com/office/officeart/2005/8/layout/radial5"/>
    <dgm:cxn modelId="{B3A11D96-D7CC-4537-A72D-BC2E4F97A04F}" srcId="{377EBF7E-B28C-4FD8-A004-9910F1FC9148}" destId="{B9B14645-94A2-41AA-A37A-712D72745A6D}" srcOrd="0" destOrd="0" parTransId="{C13013C7-00B1-436A-9DAC-64754177F4B6}" sibTransId="{C72D69B7-E29C-46FD-847F-D384BB25ECF8}"/>
    <dgm:cxn modelId="{4DDC368B-760E-41E3-8F00-42FC69F2884A}" type="presOf" srcId="{C13013C7-00B1-436A-9DAC-64754177F4B6}" destId="{68F6B3F3-11A4-4606-A649-78DA31BB9C23}" srcOrd="0" destOrd="0" presId="urn:microsoft.com/office/officeart/2005/8/layout/radial5"/>
    <dgm:cxn modelId="{B29F3D87-0CBE-425C-8BEE-6E49AF77F6B5}" type="presOf" srcId="{377EBF7E-B28C-4FD8-A004-9910F1FC9148}" destId="{6D9B7598-0B47-4F17-9655-7C537BD2BAD0}" srcOrd="0" destOrd="0" presId="urn:microsoft.com/office/officeart/2005/8/layout/radial5"/>
    <dgm:cxn modelId="{2A100A66-FAA2-4147-AB6F-BA73C8087248}" type="presParOf" srcId="{758CE588-1640-40BE-9D1B-F21EEFE6429D}" destId="{6D9B7598-0B47-4F17-9655-7C537BD2BAD0}" srcOrd="0" destOrd="0" presId="urn:microsoft.com/office/officeart/2005/8/layout/radial5"/>
    <dgm:cxn modelId="{A7D2838B-1C27-49A8-AFC5-5CB3AA92CE74}" type="presParOf" srcId="{758CE588-1640-40BE-9D1B-F21EEFE6429D}" destId="{68F6B3F3-11A4-4606-A649-78DA31BB9C23}" srcOrd="1" destOrd="0" presId="urn:microsoft.com/office/officeart/2005/8/layout/radial5"/>
    <dgm:cxn modelId="{9840A17C-83EA-4FCB-801D-98B32F6B88DE}" type="presParOf" srcId="{68F6B3F3-11A4-4606-A649-78DA31BB9C23}" destId="{8EB75F2B-051C-4E3A-B65C-945C41A6DF14}" srcOrd="0" destOrd="0" presId="urn:microsoft.com/office/officeart/2005/8/layout/radial5"/>
    <dgm:cxn modelId="{AB21EEF7-38BC-485A-BA6D-D2B6B37C58E4}" type="presParOf" srcId="{758CE588-1640-40BE-9D1B-F21EEFE6429D}" destId="{DC6B8E36-12F2-4204-B03D-9265C777A48A}" srcOrd="2" destOrd="0" presId="urn:microsoft.com/office/officeart/2005/8/layout/radial5"/>
    <dgm:cxn modelId="{0854A52D-0EA0-4814-BFB5-F0C5C9C10E99}" type="presParOf" srcId="{758CE588-1640-40BE-9D1B-F21EEFE6429D}" destId="{323E9750-55CC-49F9-A463-96D0D626E02B}" srcOrd="3" destOrd="0" presId="urn:microsoft.com/office/officeart/2005/8/layout/radial5"/>
    <dgm:cxn modelId="{E3B4DDE7-9F17-4762-9D68-0DBDF2898992}" type="presParOf" srcId="{323E9750-55CC-49F9-A463-96D0D626E02B}" destId="{ED47D55D-1CD3-41F3-BC57-FD67CF0A75E7}" srcOrd="0" destOrd="0" presId="urn:microsoft.com/office/officeart/2005/8/layout/radial5"/>
    <dgm:cxn modelId="{7C1EFC38-99D0-405E-BBC9-FA6481F2046F}" type="presParOf" srcId="{758CE588-1640-40BE-9D1B-F21EEFE6429D}" destId="{A04C9C3A-090F-4664-A618-C2D5E7C8101A}"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01C2B-37DA-4375-B1D8-861E9A0D460C}" type="doc">
      <dgm:prSet loTypeId="urn:microsoft.com/office/officeart/2005/8/layout/venn2" loCatId="relationship" qsTypeId="urn:microsoft.com/office/officeart/2005/8/quickstyle/3d3" qsCatId="3D" csTypeId="urn:microsoft.com/office/officeart/2005/8/colors/colorful5" csCatId="colorful" phldr="1"/>
      <dgm:spPr/>
      <dgm:t>
        <a:bodyPr/>
        <a:lstStyle/>
        <a:p>
          <a:pPr rtl="1"/>
          <a:endParaRPr lang="fa-IR"/>
        </a:p>
      </dgm:t>
    </dgm:pt>
    <dgm:pt modelId="{19B0F91C-90E0-404C-8CEC-4D21A43E0621}">
      <dgm:prSet phldrT="[Text]" custT="1"/>
      <dgm:spPr/>
      <dgm:t>
        <a:bodyPr/>
        <a:lstStyle/>
        <a:p>
          <a:pPr rtl="1"/>
          <a:r>
            <a:rPr lang="en-US" sz="1400" b="1" dirty="0" smtClean="0">
              <a:solidFill>
                <a:schemeClr val="tx1"/>
              </a:solidFill>
            </a:rPr>
            <a:t>Report preparation &amp; </a:t>
          </a:r>
        </a:p>
        <a:p>
          <a:pPr rtl="1"/>
          <a:r>
            <a:rPr lang="en-US" sz="1400" b="1" dirty="0" smtClean="0">
              <a:solidFill>
                <a:schemeClr val="tx1"/>
              </a:solidFill>
            </a:rPr>
            <a:t>Application</a:t>
          </a:r>
          <a:endParaRPr lang="fa-IR" sz="1400" b="1" dirty="0">
            <a:solidFill>
              <a:schemeClr val="tx1"/>
            </a:solidFill>
          </a:endParaRPr>
        </a:p>
      </dgm:t>
    </dgm:pt>
    <dgm:pt modelId="{D30A6BD6-92C0-470C-BE26-B14813B941CB}" type="parTrans" cxnId="{4D5E8942-40B2-45BC-BE94-B891F7A10D7F}">
      <dgm:prSet/>
      <dgm:spPr/>
      <dgm:t>
        <a:bodyPr/>
        <a:lstStyle/>
        <a:p>
          <a:pPr rtl="1"/>
          <a:endParaRPr lang="fa-IR"/>
        </a:p>
      </dgm:t>
    </dgm:pt>
    <dgm:pt modelId="{F8C8BBF2-71BD-4524-B224-D5FEC61B43FE}" type="sibTrans" cxnId="{4D5E8942-40B2-45BC-BE94-B891F7A10D7F}">
      <dgm:prSet/>
      <dgm:spPr/>
      <dgm:t>
        <a:bodyPr/>
        <a:lstStyle/>
        <a:p>
          <a:pPr rtl="1"/>
          <a:endParaRPr lang="fa-IR"/>
        </a:p>
      </dgm:t>
    </dgm:pt>
    <dgm:pt modelId="{0876589A-BD38-470B-85A7-72118F13AEBF}">
      <dgm:prSet phldrT="[Text]" custT="1"/>
      <dgm:spPr/>
      <dgm:t>
        <a:bodyPr/>
        <a:lstStyle/>
        <a:p>
          <a:pPr rtl="1"/>
          <a:r>
            <a:rPr lang="en-US" sz="1800" dirty="0" smtClean="0">
              <a:solidFill>
                <a:schemeClr val="tx1"/>
              </a:solidFill>
            </a:rPr>
            <a:t>Data Collection &amp; Analysis</a:t>
          </a:r>
          <a:endParaRPr lang="fa-IR" sz="1800" dirty="0">
            <a:solidFill>
              <a:schemeClr val="tx1"/>
            </a:solidFill>
          </a:endParaRPr>
        </a:p>
      </dgm:t>
    </dgm:pt>
    <dgm:pt modelId="{E563A24A-FEFF-48FA-A5B1-C0BFA4C2D8AF}" type="parTrans" cxnId="{C145580C-937C-4F04-8F31-CAAC56F67086}">
      <dgm:prSet/>
      <dgm:spPr/>
      <dgm:t>
        <a:bodyPr/>
        <a:lstStyle/>
        <a:p>
          <a:pPr rtl="1"/>
          <a:endParaRPr lang="fa-IR"/>
        </a:p>
      </dgm:t>
    </dgm:pt>
    <dgm:pt modelId="{08E90379-7E37-4B62-96F6-429C38767FE8}" type="sibTrans" cxnId="{C145580C-937C-4F04-8F31-CAAC56F67086}">
      <dgm:prSet/>
      <dgm:spPr/>
      <dgm:t>
        <a:bodyPr/>
        <a:lstStyle/>
        <a:p>
          <a:pPr rtl="1"/>
          <a:endParaRPr lang="fa-IR"/>
        </a:p>
      </dgm:t>
    </dgm:pt>
    <dgm:pt modelId="{1452D5DD-172E-464E-93F0-C5F00F6C447D}">
      <dgm:prSet phldrT="[Text]" custT="1"/>
      <dgm:spPr/>
      <dgm:t>
        <a:bodyPr/>
        <a:lstStyle/>
        <a:p>
          <a:pPr rtl="1"/>
          <a:r>
            <a:rPr lang="en-US" sz="1800" dirty="0" smtClean="0">
              <a:solidFill>
                <a:schemeClr val="tx1"/>
              </a:solidFill>
            </a:rPr>
            <a:t>Research Design</a:t>
          </a:r>
          <a:endParaRPr lang="fa-IR" sz="1800" dirty="0">
            <a:solidFill>
              <a:schemeClr val="tx1"/>
            </a:solidFill>
          </a:endParaRPr>
        </a:p>
      </dgm:t>
    </dgm:pt>
    <dgm:pt modelId="{5DF39CA6-A695-4495-B798-48D4F62AFCD6}" type="parTrans" cxnId="{8C036829-0CDF-451F-BFE4-3AE44FF94441}">
      <dgm:prSet/>
      <dgm:spPr/>
      <dgm:t>
        <a:bodyPr/>
        <a:lstStyle/>
        <a:p>
          <a:pPr rtl="1"/>
          <a:endParaRPr lang="fa-IR"/>
        </a:p>
      </dgm:t>
    </dgm:pt>
    <dgm:pt modelId="{CF71D88C-0469-46FE-8CC7-6733CF841E6D}" type="sibTrans" cxnId="{8C036829-0CDF-451F-BFE4-3AE44FF94441}">
      <dgm:prSet/>
      <dgm:spPr/>
      <dgm:t>
        <a:bodyPr/>
        <a:lstStyle/>
        <a:p>
          <a:pPr rtl="1"/>
          <a:endParaRPr lang="fa-IR"/>
        </a:p>
      </dgm:t>
    </dgm:pt>
    <dgm:pt modelId="{972D51F6-C1E9-4BE4-86C5-3CCB7C8EBA65}">
      <dgm:prSet phldrT="[Text]" custT="1"/>
      <dgm:spPr/>
      <dgm:t>
        <a:bodyPr/>
        <a:lstStyle/>
        <a:p>
          <a:pPr rtl="1"/>
          <a:r>
            <a:rPr lang="en-US" sz="2000" dirty="0" smtClean="0">
              <a:solidFill>
                <a:schemeClr val="tx1"/>
              </a:solidFill>
            </a:rPr>
            <a:t>Definition </a:t>
          </a:r>
        </a:p>
        <a:p>
          <a:pPr rtl="1"/>
          <a:r>
            <a:rPr lang="en-US" sz="2000" dirty="0" smtClean="0">
              <a:solidFill>
                <a:schemeClr val="tx1"/>
              </a:solidFill>
            </a:rPr>
            <a:t>Of </a:t>
          </a:r>
        </a:p>
        <a:p>
          <a:pPr rtl="1"/>
          <a:r>
            <a:rPr lang="en-US" sz="2000" dirty="0" smtClean="0">
              <a:solidFill>
                <a:schemeClr val="tx1"/>
              </a:solidFill>
            </a:rPr>
            <a:t>Problem </a:t>
          </a:r>
          <a:endParaRPr lang="fa-IR" sz="2000" dirty="0">
            <a:solidFill>
              <a:schemeClr val="tx1"/>
            </a:solidFill>
          </a:endParaRPr>
        </a:p>
      </dgm:t>
    </dgm:pt>
    <dgm:pt modelId="{22C2FC1D-4E1B-49F2-89FC-003B67F08280}" type="parTrans" cxnId="{E80D3C7A-B888-4986-BC60-AF37560AE24F}">
      <dgm:prSet/>
      <dgm:spPr/>
      <dgm:t>
        <a:bodyPr/>
        <a:lstStyle/>
        <a:p>
          <a:pPr rtl="1"/>
          <a:endParaRPr lang="fa-IR"/>
        </a:p>
      </dgm:t>
    </dgm:pt>
    <dgm:pt modelId="{35A2F5A5-8B14-4588-A3C9-C2284EA2F47E}" type="sibTrans" cxnId="{E80D3C7A-B888-4986-BC60-AF37560AE24F}">
      <dgm:prSet/>
      <dgm:spPr/>
      <dgm:t>
        <a:bodyPr/>
        <a:lstStyle/>
        <a:p>
          <a:pPr rtl="1"/>
          <a:endParaRPr lang="fa-IR"/>
        </a:p>
      </dgm:t>
    </dgm:pt>
    <dgm:pt modelId="{65B68FA9-6437-4C25-8BF7-A4241D33FFF0}" type="pres">
      <dgm:prSet presAssocID="{03E01C2B-37DA-4375-B1D8-861E9A0D460C}" presName="Name0" presStyleCnt="0">
        <dgm:presLayoutVars>
          <dgm:chMax val="7"/>
          <dgm:resizeHandles val="exact"/>
        </dgm:presLayoutVars>
      </dgm:prSet>
      <dgm:spPr/>
      <dgm:t>
        <a:bodyPr/>
        <a:lstStyle/>
        <a:p>
          <a:pPr rtl="1"/>
          <a:endParaRPr lang="fa-IR"/>
        </a:p>
      </dgm:t>
    </dgm:pt>
    <dgm:pt modelId="{AE52FF0F-CB7E-479F-946D-5FC27D8E1CE2}" type="pres">
      <dgm:prSet presAssocID="{03E01C2B-37DA-4375-B1D8-861E9A0D460C}" presName="comp1" presStyleCnt="0"/>
      <dgm:spPr/>
    </dgm:pt>
    <dgm:pt modelId="{1B6C2475-F588-4183-AC51-B2D01F99BF9D}" type="pres">
      <dgm:prSet presAssocID="{03E01C2B-37DA-4375-B1D8-861E9A0D460C}" presName="circle1" presStyleLbl="node1" presStyleIdx="0" presStyleCnt="4"/>
      <dgm:spPr/>
      <dgm:t>
        <a:bodyPr/>
        <a:lstStyle/>
        <a:p>
          <a:pPr rtl="1"/>
          <a:endParaRPr lang="fa-IR"/>
        </a:p>
      </dgm:t>
    </dgm:pt>
    <dgm:pt modelId="{6C433D9C-B138-434F-B5D1-46B8A4B9DA5E}" type="pres">
      <dgm:prSet presAssocID="{03E01C2B-37DA-4375-B1D8-861E9A0D460C}" presName="c1text" presStyleLbl="node1" presStyleIdx="0" presStyleCnt="4">
        <dgm:presLayoutVars>
          <dgm:bulletEnabled val="1"/>
        </dgm:presLayoutVars>
      </dgm:prSet>
      <dgm:spPr/>
      <dgm:t>
        <a:bodyPr/>
        <a:lstStyle/>
        <a:p>
          <a:pPr rtl="1"/>
          <a:endParaRPr lang="fa-IR"/>
        </a:p>
      </dgm:t>
    </dgm:pt>
    <dgm:pt modelId="{257CF1FF-E800-46E0-A8CC-C0C70FC955DA}" type="pres">
      <dgm:prSet presAssocID="{03E01C2B-37DA-4375-B1D8-861E9A0D460C}" presName="comp2" presStyleCnt="0"/>
      <dgm:spPr/>
    </dgm:pt>
    <dgm:pt modelId="{F2CE6BBF-0C91-4D91-9D89-F93EE5BF5676}" type="pres">
      <dgm:prSet presAssocID="{03E01C2B-37DA-4375-B1D8-861E9A0D460C}" presName="circle2" presStyleLbl="node1" presStyleIdx="1" presStyleCnt="4"/>
      <dgm:spPr/>
      <dgm:t>
        <a:bodyPr/>
        <a:lstStyle/>
        <a:p>
          <a:pPr rtl="1"/>
          <a:endParaRPr lang="fa-IR"/>
        </a:p>
      </dgm:t>
    </dgm:pt>
    <dgm:pt modelId="{EDD3619C-210E-4476-BECF-DA46A7414B4D}" type="pres">
      <dgm:prSet presAssocID="{03E01C2B-37DA-4375-B1D8-861E9A0D460C}" presName="c2text" presStyleLbl="node1" presStyleIdx="1" presStyleCnt="4">
        <dgm:presLayoutVars>
          <dgm:bulletEnabled val="1"/>
        </dgm:presLayoutVars>
      </dgm:prSet>
      <dgm:spPr/>
      <dgm:t>
        <a:bodyPr/>
        <a:lstStyle/>
        <a:p>
          <a:pPr rtl="1"/>
          <a:endParaRPr lang="fa-IR"/>
        </a:p>
      </dgm:t>
    </dgm:pt>
    <dgm:pt modelId="{6795103C-62C5-4B70-AE82-43D56E0020C7}" type="pres">
      <dgm:prSet presAssocID="{03E01C2B-37DA-4375-B1D8-861E9A0D460C}" presName="comp3" presStyleCnt="0"/>
      <dgm:spPr/>
    </dgm:pt>
    <dgm:pt modelId="{CBC1F7F3-4837-4F19-992A-42BF80E1188A}" type="pres">
      <dgm:prSet presAssocID="{03E01C2B-37DA-4375-B1D8-861E9A0D460C}" presName="circle3" presStyleLbl="node1" presStyleIdx="2" presStyleCnt="4"/>
      <dgm:spPr/>
      <dgm:t>
        <a:bodyPr/>
        <a:lstStyle/>
        <a:p>
          <a:pPr rtl="1"/>
          <a:endParaRPr lang="fa-IR"/>
        </a:p>
      </dgm:t>
    </dgm:pt>
    <dgm:pt modelId="{F083C728-7E44-4BD1-8306-17F88D55B2FC}" type="pres">
      <dgm:prSet presAssocID="{03E01C2B-37DA-4375-B1D8-861E9A0D460C}" presName="c3text" presStyleLbl="node1" presStyleIdx="2" presStyleCnt="4">
        <dgm:presLayoutVars>
          <dgm:bulletEnabled val="1"/>
        </dgm:presLayoutVars>
      </dgm:prSet>
      <dgm:spPr/>
      <dgm:t>
        <a:bodyPr/>
        <a:lstStyle/>
        <a:p>
          <a:pPr rtl="1"/>
          <a:endParaRPr lang="fa-IR"/>
        </a:p>
      </dgm:t>
    </dgm:pt>
    <dgm:pt modelId="{8B0B19D9-3133-45DF-A143-C36B8F5C606D}" type="pres">
      <dgm:prSet presAssocID="{03E01C2B-37DA-4375-B1D8-861E9A0D460C}" presName="comp4" presStyleCnt="0"/>
      <dgm:spPr/>
    </dgm:pt>
    <dgm:pt modelId="{58A685EE-C39D-4EAF-AB78-8D8726A81D03}" type="pres">
      <dgm:prSet presAssocID="{03E01C2B-37DA-4375-B1D8-861E9A0D460C}" presName="circle4" presStyleLbl="node1" presStyleIdx="3" presStyleCnt="4"/>
      <dgm:spPr/>
      <dgm:t>
        <a:bodyPr/>
        <a:lstStyle/>
        <a:p>
          <a:pPr rtl="1"/>
          <a:endParaRPr lang="fa-IR"/>
        </a:p>
      </dgm:t>
    </dgm:pt>
    <dgm:pt modelId="{A66CF546-CF9F-4443-8C89-92C77B232DA5}" type="pres">
      <dgm:prSet presAssocID="{03E01C2B-37DA-4375-B1D8-861E9A0D460C}" presName="c4text" presStyleLbl="node1" presStyleIdx="3" presStyleCnt="4">
        <dgm:presLayoutVars>
          <dgm:bulletEnabled val="1"/>
        </dgm:presLayoutVars>
      </dgm:prSet>
      <dgm:spPr/>
      <dgm:t>
        <a:bodyPr/>
        <a:lstStyle/>
        <a:p>
          <a:pPr rtl="1"/>
          <a:endParaRPr lang="fa-IR"/>
        </a:p>
      </dgm:t>
    </dgm:pt>
  </dgm:ptLst>
  <dgm:cxnLst>
    <dgm:cxn modelId="{20AAFDD3-B155-4526-AAB3-F2FD371F6B51}" type="presOf" srcId="{1452D5DD-172E-464E-93F0-C5F00F6C447D}" destId="{CBC1F7F3-4837-4F19-992A-42BF80E1188A}" srcOrd="0" destOrd="0" presId="urn:microsoft.com/office/officeart/2005/8/layout/venn2"/>
    <dgm:cxn modelId="{E80D3C7A-B888-4986-BC60-AF37560AE24F}" srcId="{03E01C2B-37DA-4375-B1D8-861E9A0D460C}" destId="{972D51F6-C1E9-4BE4-86C5-3CCB7C8EBA65}" srcOrd="3" destOrd="0" parTransId="{22C2FC1D-4E1B-49F2-89FC-003B67F08280}" sibTransId="{35A2F5A5-8B14-4588-A3C9-C2284EA2F47E}"/>
    <dgm:cxn modelId="{BF85AE3A-3BA3-4A7D-807E-2BE027BB775F}" type="presOf" srcId="{1452D5DD-172E-464E-93F0-C5F00F6C447D}" destId="{F083C728-7E44-4BD1-8306-17F88D55B2FC}" srcOrd="1" destOrd="0" presId="urn:microsoft.com/office/officeart/2005/8/layout/venn2"/>
    <dgm:cxn modelId="{D4905ABF-06C7-4C8B-B7A0-A9AF56CCC0B2}" type="presOf" srcId="{19B0F91C-90E0-404C-8CEC-4D21A43E0621}" destId="{6C433D9C-B138-434F-B5D1-46B8A4B9DA5E}" srcOrd="1" destOrd="0" presId="urn:microsoft.com/office/officeart/2005/8/layout/venn2"/>
    <dgm:cxn modelId="{8C036829-0CDF-451F-BFE4-3AE44FF94441}" srcId="{03E01C2B-37DA-4375-B1D8-861E9A0D460C}" destId="{1452D5DD-172E-464E-93F0-C5F00F6C447D}" srcOrd="2" destOrd="0" parTransId="{5DF39CA6-A695-4495-B798-48D4F62AFCD6}" sibTransId="{CF71D88C-0469-46FE-8CC7-6733CF841E6D}"/>
    <dgm:cxn modelId="{98770DB7-79AF-4D34-BD90-2F9B0A77BA09}" type="presOf" srcId="{03E01C2B-37DA-4375-B1D8-861E9A0D460C}" destId="{65B68FA9-6437-4C25-8BF7-A4241D33FFF0}" srcOrd="0" destOrd="0" presId="urn:microsoft.com/office/officeart/2005/8/layout/venn2"/>
    <dgm:cxn modelId="{8CC5F61E-BDA9-488E-B535-EE5D27415983}" type="presOf" srcId="{19B0F91C-90E0-404C-8CEC-4D21A43E0621}" destId="{1B6C2475-F588-4183-AC51-B2D01F99BF9D}" srcOrd="0" destOrd="0" presId="urn:microsoft.com/office/officeart/2005/8/layout/venn2"/>
    <dgm:cxn modelId="{4D5E8942-40B2-45BC-BE94-B891F7A10D7F}" srcId="{03E01C2B-37DA-4375-B1D8-861E9A0D460C}" destId="{19B0F91C-90E0-404C-8CEC-4D21A43E0621}" srcOrd="0" destOrd="0" parTransId="{D30A6BD6-92C0-470C-BE26-B14813B941CB}" sibTransId="{F8C8BBF2-71BD-4524-B224-D5FEC61B43FE}"/>
    <dgm:cxn modelId="{36AF655A-3310-473C-968E-CD9C81036859}" type="presOf" srcId="{972D51F6-C1E9-4BE4-86C5-3CCB7C8EBA65}" destId="{58A685EE-C39D-4EAF-AB78-8D8726A81D03}" srcOrd="0" destOrd="0" presId="urn:microsoft.com/office/officeart/2005/8/layout/venn2"/>
    <dgm:cxn modelId="{2C95A1C1-8CB0-41D5-B090-ACA2C9D10F6C}" type="presOf" srcId="{0876589A-BD38-470B-85A7-72118F13AEBF}" destId="{F2CE6BBF-0C91-4D91-9D89-F93EE5BF5676}" srcOrd="0" destOrd="0" presId="urn:microsoft.com/office/officeart/2005/8/layout/venn2"/>
    <dgm:cxn modelId="{FF5D7528-B32D-47F8-B25A-037DDEEB37FB}" type="presOf" srcId="{972D51F6-C1E9-4BE4-86C5-3CCB7C8EBA65}" destId="{A66CF546-CF9F-4443-8C89-92C77B232DA5}" srcOrd="1" destOrd="0" presId="urn:microsoft.com/office/officeart/2005/8/layout/venn2"/>
    <dgm:cxn modelId="{C145580C-937C-4F04-8F31-CAAC56F67086}" srcId="{03E01C2B-37DA-4375-B1D8-861E9A0D460C}" destId="{0876589A-BD38-470B-85A7-72118F13AEBF}" srcOrd="1" destOrd="0" parTransId="{E563A24A-FEFF-48FA-A5B1-C0BFA4C2D8AF}" sibTransId="{08E90379-7E37-4B62-96F6-429C38767FE8}"/>
    <dgm:cxn modelId="{C3EF19D3-BEBF-4B9B-A168-938935D1531F}" type="presOf" srcId="{0876589A-BD38-470B-85A7-72118F13AEBF}" destId="{EDD3619C-210E-4476-BECF-DA46A7414B4D}" srcOrd="1" destOrd="0" presId="urn:microsoft.com/office/officeart/2005/8/layout/venn2"/>
    <dgm:cxn modelId="{FB76844C-15D5-44F6-8E67-BFAF46D3942B}" type="presParOf" srcId="{65B68FA9-6437-4C25-8BF7-A4241D33FFF0}" destId="{AE52FF0F-CB7E-479F-946D-5FC27D8E1CE2}" srcOrd="0" destOrd="0" presId="urn:microsoft.com/office/officeart/2005/8/layout/venn2"/>
    <dgm:cxn modelId="{2DC68FE5-DA13-417A-B0D1-0374DAECEEC9}" type="presParOf" srcId="{AE52FF0F-CB7E-479F-946D-5FC27D8E1CE2}" destId="{1B6C2475-F588-4183-AC51-B2D01F99BF9D}" srcOrd="0" destOrd="0" presId="urn:microsoft.com/office/officeart/2005/8/layout/venn2"/>
    <dgm:cxn modelId="{3BD26843-1758-4E80-8CC0-CFFF598A2EC8}" type="presParOf" srcId="{AE52FF0F-CB7E-479F-946D-5FC27D8E1CE2}" destId="{6C433D9C-B138-434F-B5D1-46B8A4B9DA5E}" srcOrd="1" destOrd="0" presId="urn:microsoft.com/office/officeart/2005/8/layout/venn2"/>
    <dgm:cxn modelId="{1EF18821-CC23-4988-88F4-8A3A05EB1B2E}" type="presParOf" srcId="{65B68FA9-6437-4C25-8BF7-A4241D33FFF0}" destId="{257CF1FF-E800-46E0-A8CC-C0C70FC955DA}" srcOrd="1" destOrd="0" presId="urn:microsoft.com/office/officeart/2005/8/layout/venn2"/>
    <dgm:cxn modelId="{D9B70027-25DC-450D-B091-3ED896965ACE}" type="presParOf" srcId="{257CF1FF-E800-46E0-A8CC-C0C70FC955DA}" destId="{F2CE6BBF-0C91-4D91-9D89-F93EE5BF5676}" srcOrd="0" destOrd="0" presId="urn:microsoft.com/office/officeart/2005/8/layout/venn2"/>
    <dgm:cxn modelId="{5633DAA8-7C09-41EA-B8DB-9F1A0AA11DD1}" type="presParOf" srcId="{257CF1FF-E800-46E0-A8CC-C0C70FC955DA}" destId="{EDD3619C-210E-4476-BECF-DA46A7414B4D}" srcOrd="1" destOrd="0" presId="urn:microsoft.com/office/officeart/2005/8/layout/venn2"/>
    <dgm:cxn modelId="{39455187-B8BD-4496-8DEC-25F51C9DDC68}" type="presParOf" srcId="{65B68FA9-6437-4C25-8BF7-A4241D33FFF0}" destId="{6795103C-62C5-4B70-AE82-43D56E0020C7}" srcOrd="2" destOrd="0" presId="urn:microsoft.com/office/officeart/2005/8/layout/venn2"/>
    <dgm:cxn modelId="{4C25802C-7F98-4D98-BA98-142C4376CEAB}" type="presParOf" srcId="{6795103C-62C5-4B70-AE82-43D56E0020C7}" destId="{CBC1F7F3-4837-4F19-992A-42BF80E1188A}" srcOrd="0" destOrd="0" presId="urn:microsoft.com/office/officeart/2005/8/layout/venn2"/>
    <dgm:cxn modelId="{C2D026D8-ABCF-4485-9639-6204D20E9B9B}" type="presParOf" srcId="{6795103C-62C5-4B70-AE82-43D56E0020C7}" destId="{F083C728-7E44-4BD1-8306-17F88D55B2FC}" srcOrd="1" destOrd="0" presId="urn:microsoft.com/office/officeart/2005/8/layout/venn2"/>
    <dgm:cxn modelId="{5FAC1ECE-114E-419E-9DFA-1F816EAC3F7F}" type="presParOf" srcId="{65B68FA9-6437-4C25-8BF7-A4241D33FFF0}" destId="{8B0B19D9-3133-45DF-A143-C36B8F5C606D}" srcOrd="3" destOrd="0" presId="urn:microsoft.com/office/officeart/2005/8/layout/venn2"/>
    <dgm:cxn modelId="{3D09CD6B-FF25-4C75-86DA-BF04A193A8EB}" type="presParOf" srcId="{8B0B19D9-3133-45DF-A143-C36B8F5C606D}" destId="{58A685EE-C39D-4EAF-AB78-8D8726A81D03}" srcOrd="0" destOrd="0" presId="urn:microsoft.com/office/officeart/2005/8/layout/venn2"/>
    <dgm:cxn modelId="{CE8A7D9E-CA21-486D-9F73-84642B2F8C8B}" type="presParOf" srcId="{8B0B19D9-3133-45DF-A143-C36B8F5C606D}" destId="{A66CF546-CF9F-4443-8C89-92C77B232DA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90DB5B-E656-4E42-90F5-0A0BCFBF7BA3}" type="doc">
      <dgm:prSet loTypeId="urn:microsoft.com/office/officeart/2005/8/layout/radial6" loCatId="cycle" qsTypeId="urn:microsoft.com/office/officeart/2005/8/quickstyle/simple3" qsCatId="simple" csTypeId="urn:microsoft.com/office/officeart/2005/8/colors/colorful2" csCatId="colorful" phldr="1"/>
      <dgm:spPr/>
      <dgm:t>
        <a:bodyPr/>
        <a:lstStyle/>
        <a:p>
          <a:pPr rtl="1"/>
          <a:endParaRPr lang="fa-IR"/>
        </a:p>
      </dgm:t>
    </dgm:pt>
    <dgm:pt modelId="{744AA3D3-0ECD-4C9E-B86D-E78D0B5A34F2}">
      <dgm:prSet phldrT="[Text]" custT="1"/>
      <dgm:spPr/>
      <dgm:t>
        <a:bodyPr/>
        <a:lstStyle/>
        <a:p>
          <a:pPr rtl="1"/>
          <a:r>
            <a:rPr lang="fa-IR" sz="1600" b="1" dirty="0" smtClean="0">
              <a:cs typeface="2  Kamran" pitchFamily="2" charset="-78"/>
            </a:rPr>
            <a:t>روشهای پیداکردن مسئله</a:t>
          </a:r>
          <a:endParaRPr lang="fa-IR" sz="1600" b="1" dirty="0">
            <a:cs typeface="2  Kamran" pitchFamily="2" charset="-78"/>
          </a:endParaRPr>
        </a:p>
      </dgm:t>
    </dgm:pt>
    <dgm:pt modelId="{C8F3F242-1073-423F-BC55-6FD0442DAD63}" type="parTrans" cxnId="{CD35B07B-0D58-46C2-BDCC-71A0E24B09AF}">
      <dgm:prSet/>
      <dgm:spPr/>
      <dgm:t>
        <a:bodyPr/>
        <a:lstStyle/>
        <a:p>
          <a:pPr rtl="1"/>
          <a:endParaRPr lang="fa-IR"/>
        </a:p>
      </dgm:t>
    </dgm:pt>
    <dgm:pt modelId="{4C81574A-F6CB-492C-81A8-131269575758}" type="sibTrans" cxnId="{CD35B07B-0D58-46C2-BDCC-71A0E24B09AF}">
      <dgm:prSet/>
      <dgm:spPr/>
      <dgm:t>
        <a:bodyPr/>
        <a:lstStyle/>
        <a:p>
          <a:pPr rtl="1"/>
          <a:endParaRPr lang="fa-IR"/>
        </a:p>
      </dgm:t>
    </dgm:pt>
    <dgm:pt modelId="{11A10893-7FEF-4451-AC25-7274674C4B51}">
      <dgm:prSet phldrT="[Text]" custT="1"/>
      <dgm:spPr/>
      <dgm:t>
        <a:bodyPr/>
        <a:lstStyle/>
        <a:p>
          <a:pPr rtl="1"/>
          <a:r>
            <a:rPr lang="fa-IR" sz="1600" b="1" dirty="0" smtClean="0">
              <a:cs typeface="2  Kamran" pitchFamily="2" charset="-78"/>
            </a:rPr>
            <a:t>استفاده از متون درسی و مجلات تخصصی</a:t>
          </a:r>
          <a:endParaRPr lang="fa-IR" sz="1600" b="1" dirty="0">
            <a:cs typeface="2  Kamran" pitchFamily="2" charset="-78"/>
          </a:endParaRPr>
        </a:p>
      </dgm:t>
    </dgm:pt>
    <dgm:pt modelId="{243818B0-29E3-44E3-99BD-462B31925398}" type="parTrans" cxnId="{F86B9555-81F3-44EB-B098-8A8E7BA22459}">
      <dgm:prSet/>
      <dgm:spPr/>
      <dgm:t>
        <a:bodyPr/>
        <a:lstStyle/>
        <a:p>
          <a:pPr rtl="1"/>
          <a:endParaRPr lang="fa-IR"/>
        </a:p>
      </dgm:t>
    </dgm:pt>
    <dgm:pt modelId="{AC6233F3-AF4E-4C07-B638-C573A31BFFCC}" type="sibTrans" cxnId="{F86B9555-81F3-44EB-B098-8A8E7BA22459}">
      <dgm:prSet/>
      <dgm:spPr/>
      <dgm:t>
        <a:bodyPr/>
        <a:lstStyle/>
        <a:p>
          <a:pPr rtl="1"/>
          <a:endParaRPr lang="fa-IR"/>
        </a:p>
      </dgm:t>
    </dgm:pt>
    <dgm:pt modelId="{192C4ECA-4824-4BE2-9B6F-F7FC23CB78E0}">
      <dgm:prSet phldrT="[Text]" custT="1"/>
      <dgm:spPr/>
      <dgm:t>
        <a:bodyPr/>
        <a:lstStyle/>
        <a:p>
          <a:pPr rtl="1"/>
          <a:r>
            <a:rPr lang="fa-IR" sz="1600" b="1" dirty="0" smtClean="0">
              <a:cs typeface="2  Kamran" pitchFamily="2" charset="-78"/>
            </a:rPr>
            <a:t>استفاده از تجارب</a:t>
          </a:r>
          <a:endParaRPr lang="fa-IR" sz="1600" b="1" dirty="0">
            <a:cs typeface="2  Kamran" pitchFamily="2" charset="-78"/>
          </a:endParaRPr>
        </a:p>
      </dgm:t>
    </dgm:pt>
    <dgm:pt modelId="{A5650A9A-D541-4BAE-A58A-D091DC4E0349}" type="parTrans" cxnId="{732C40A2-3BB2-4D6D-9134-7A7666DD68B3}">
      <dgm:prSet/>
      <dgm:spPr/>
      <dgm:t>
        <a:bodyPr/>
        <a:lstStyle/>
        <a:p>
          <a:pPr rtl="1"/>
          <a:endParaRPr lang="fa-IR"/>
        </a:p>
      </dgm:t>
    </dgm:pt>
    <dgm:pt modelId="{56F3E610-E372-4A66-9A70-F836423D2276}" type="sibTrans" cxnId="{732C40A2-3BB2-4D6D-9134-7A7666DD68B3}">
      <dgm:prSet/>
      <dgm:spPr/>
      <dgm:t>
        <a:bodyPr/>
        <a:lstStyle/>
        <a:p>
          <a:pPr rtl="1"/>
          <a:endParaRPr lang="fa-IR"/>
        </a:p>
      </dgm:t>
    </dgm:pt>
    <dgm:pt modelId="{6CD2B947-78E6-4222-B56D-6262BE33E3D7}">
      <dgm:prSet phldrT="[Text]" custT="1"/>
      <dgm:spPr/>
      <dgm:t>
        <a:bodyPr/>
        <a:lstStyle/>
        <a:p>
          <a:pPr rtl="1"/>
          <a:r>
            <a:rPr lang="fa-IR" sz="1600" b="1" dirty="0" smtClean="0">
              <a:cs typeface="2  Kamran" pitchFamily="2" charset="-78"/>
            </a:rPr>
            <a:t>استنتاج از نظریه ها و فرضیه ها</a:t>
          </a:r>
          <a:endParaRPr lang="fa-IR" sz="1600" b="1" dirty="0">
            <a:cs typeface="2  Kamran" pitchFamily="2" charset="-78"/>
          </a:endParaRPr>
        </a:p>
      </dgm:t>
    </dgm:pt>
    <dgm:pt modelId="{31DE930E-1ED7-4455-8CB5-9197591713D7}" type="parTrans" cxnId="{9AAC8F9E-AAFB-438A-8263-912B14981C59}">
      <dgm:prSet/>
      <dgm:spPr/>
      <dgm:t>
        <a:bodyPr/>
        <a:lstStyle/>
        <a:p>
          <a:pPr rtl="1"/>
          <a:endParaRPr lang="fa-IR"/>
        </a:p>
      </dgm:t>
    </dgm:pt>
    <dgm:pt modelId="{DA8E4CEC-CBF8-47E9-9163-B0E833E88889}" type="sibTrans" cxnId="{9AAC8F9E-AAFB-438A-8263-912B14981C59}">
      <dgm:prSet/>
      <dgm:spPr/>
      <dgm:t>
        <a:bodyPr/>
        <a:lstStyle/>
        <a:p>
          <a:pPr rtl="1"/>
          <a:endParaRPr lang="fa-IR"/>
        </a:p>
      </dgm:t>
    </dgm:pt>
    <dgm:pt modelId="{C5C5DB0C-730B-4527-812B-309E4B467950}">
      <dgm:prSet phldrT="[Text]" custT="1"/>
      <dgm:spPr/>
      <dgm:t>
        <a:bodyPr/>
        <a:lstStyle/>
        <a:p>
          <a:pPr rtl="1"/>
          <a:r>
            <a:rPr lang="fa-IR" sz="1600" b="1" dirty="0" smtClean="0">
              <a:cs typeface="2  Kamran" pitchFamily="2" charset="-78"/>
            </a:rPr>
            <a:t>دولت ها، دانشگاه ها و موسسات پژوهشی خصوصی</a:t>
          </a:r>
          <a:endParaRPr lang="fa-IR" sz="1600" b="1" dirty="0">
            <a:cs typeface="2  Kamran" pitchFamily="2" charset="-78"/>
          </a:endParaRPr>
        </a:p>
      </dgm:t>
    </dgm:pt>
    <dgm:pt modelId="{6AFC7F04-3543-44D7-832A-4D5789B6E9EE}" type="parTrans" cxnId="{19708E53-5FB8-48DC-95A0-64022E73420D}">
      <dgm:prSet/>
      <dgm:spPr/>
      <dgm:t>
        <a:bodyPr/>
        <a:lstStyle/>
        <a:p>
          <a:pPr rtl="1"/>
          <a:endParaRPr lang="fa-IR"/>
        </a:p>
      </dgm:t>
    </dgm:pt>
    <dgm:pt modelId="{2B54C9C8-B324-4E6D-BF3E-638653CDB54C}" type="sibTrans" cxnId="{19708E53-5FB8-48DC-95A0-64022E73420D}">
      <dgm:prSet/>
      <dgm:spPr/>
      <dgm:t>
        <a:bodyPr/>
        <a:lstStyle/>
        <a:p>
          <a:pPr rtl="1"/>
          <a:endParaRPr lang="fa-IR"/>
        </a:p>
      </dgm:t>
    </dgm:pt>
    <dgm:pt modelId="{645CF162-6279-4B60-B40C-EAC684691DFA}" type="pres">
      <dgm:prSet presAssocID="{7E90DB5B-E656-4E42-90F5-0A0BCFBF7BA3}" presName="Name0" presStyleCnt="0">
        <dgm:presLayoutVars>
          <dgm:chMax val="1"/>
          <dgm:dir/>
          <dgm:animLvl val="ctr"/>
          <dgm:resizeHandles val="exact"/>
        </dgm:presLayoutVars>
      </dgm:prSet>
      <dgm:spPr/>
      <dgm:t>
        <a:bodyPr/>
        <a:lstStyle/>
        <a:p>
          <a:pPr rtl="1"/>
          <a:endParaRPr lang="fa-IR"/>
        </a:p>
      </dgm:t>
    </dgm:pt>
    <dgm:pt modelId="{675162C7-2AB6-4CB1-8C96-4ADFBD7DE352}" type="pres">
      <dgm:prSet presAssocID="{744AA3D3-0ECD-4C9E-B86D-E78D0B5A34F2}" presName="centerShape" presStyleLbl="node0" presStyleIdx="0" presStyleCnt="1"/>
      <dgm:spPr/>
      <dgm:t>
        <a:bodyPr/>
        <a:lstStyle/>
        <a:p>
          <a:pPr rtl="1"/>
          <a:endParaRPr lang="fa-IR"/>
        </a:p>
      </dgm:t>
    </dgm:pt>
    <dgm:pt modelId="{3A63E636-CE40-456D-95A2-2C3C263DF495}" type="pres">
      <dgm:prSet presAssocID="{11A10893-7FEF-4451-AC25-7274674C4B51}" presName="node" presStyleLbl="node1" presStyleIdx="0" presStyleCnt="4">
        <dgm:presLayoutVars>
          <dgm:bulletEnabled val="1"/>
        </dgm:presLayoutVars>
      </dgm:prSet>
      <dgm:spPr/>
      <dgm:t>
        <a:bodyPr/>
        <a:lstStyle/>
        <a:p>
          <a:pPr rtl="1"/>
          <a:endParaRPr lang="fa-IR"/>
        </a:p>
      </dgm:t>
    </dgm:pt>
    <dgm:pt modelId="{8BE1CB8B-455A-4736-B0DB-3691A0B2B419}" type="pres">
      <dgm:prSet presAssocID="{11A10893-7FEF-4451-AC25-7274674C4B51}" presName="dummy" presStyleCnt="0"/>
      <dgm:spPr/>
    </dgm:pt>
    <dgm:pt modelId="{A42FE147-69A8-4F3A-A97A-3B60502708EC}" type="pres">
      <dgm:prSet presAssocID="{AC6233F3-AF4E-4C07-B638-C573A31BFFCC}" presName="sibTrans" presStyleLbl="sibTrans2D1" presStyleIdx="0" presStyleCnt="4"/>
      <dgm:spPr/>
      <dgm:t>
        <a:bodyPr/>
        <a:lstStyle/>
        <a:p>
          <a:pPr rtl="1"/>
          <a:endParaRPr lang="fa-IR"/>
        </a:p>
      </dgm:t>
    </dgm:pt>
    <dgm:pt modelId="{B6FBC1EC-037E-4C41-BE0B-FC55AFAE2436}" type="pres">
      <dgm:prSet presAssocID="{192C4ECA-4824-4BE2-9B6F-F7FC23CB78E0}" presName="node" presStyleLbl="node1" presStyleIdx="1" presStyleCnt="4">
        <dgm:presLayoutVars>
          <dgm:bulletEnabled val="1"/>
        </dgm:presLayoutVars>
      </dgm:prSet>
      <dgm:spPr/>
      <dgm:t>
        <a:bodyPr/>
        <a:lstStyle/>
        <a:p>
          <a:pPr rtl="1"/>
          <a:endParaRPr lang="fa-IR"/>
        </a:p>
      </dgm:t>
    </dgm:pt>
    <dgm:pt modelId="{EF020E34-D6CB-496D-BF36-AA676AFDAB8A}" type="pres">
      <dgm:prSet presAssocID="{192C4ECA-4824-4BE2-9B6F-F7FC23CB78E0}" presName="dummy" presStyleCnt="0"/>
      <dgm:spPr/>
    </dgm:pt>
    <dgm:pt modelId="{8C244216-D71C-4929-8BA6-84CE237E917C}" type="pres">
      <dgm:prSet presAssocID="{56F3E610-E372-4A66-9A70-F836423D2276}" presName="sibTrans" presStyleLbl="sibTrans2D1" presStyleIdx="1" presStyleCnt="4"/>
      <dgm:spPr/>
      <dgm:t>
        <a:bodyPr/>
        <a:lstStyle/>
        <a:p>
          <a:pPr rtl="1"/>
          <a:endParaRPr lang="fa-IR"/>
        </a:p>
      </dgm:t>
    </dgm:pt>
    <dgm:pt modelId="{D3E419E1-CC1E-4667-B998-32D99F6B3179}" type="pres">
      <dgm:prSet presAssocID="{6CD2B947-78E6-4222-B56D-6262BE33E3D7}" presName="node" presStyleLbl="node1" presStyleIdx="2" presStyleCnt="4">
        <dgm:presLayoutVars>
          <dgm:bulletEnabled val="1"/>
        </dgm:presLayoutVars>
      </dgm:prSet>
      <dgm:spPr/>
      <dgm:t>
        <a:bodyPr/>
        <a:lstStyle/>
        <a:p>
          <a:pPr rtl="1"/>
          <a:endParaRPr lang="fa-IR"/>
        </a:p>
      </dgm:t>
    </dgm:pt>
    <dgm:pt modelId="{4C495CE5-965C-46D0-BF3F-DF98EFA77BE5}" type="pres">
      <dgm:prSet presAssocID="{6CD2B947-78E6-4222-B56D-6262BE33E3D7}" presName="dummy" presStyleCnt="0"/>
      <dgm:spPr/>
    </dgm:pt>
    <dgm:pt modelId="{3B444293-7FD5-420B-8235-8466B3D16622}" type="pres">
      <dgm:prSet presAssocID="{DA8E4CEC-CBF8-47E9-9163-B0E833E88889}" presName="sibTrans" presStyleLbl="sibTrans2D1" presStyleIdx="2" presStyleCnt="4"/>
      <dgm:spPr/>
      <dgm:t>
        <a:bodyPr/>
        <a:lstStyle/>
        <a:p>
          <a:pPr rtl="1"/>
          <a:endParaRPr lang="fa-IR"/>
        </a:p>
      </dgm:t>
    </dgm:pt>
    <dgm:pt modelId="{4840D658-EF26-485B-92A6-D510CB23D298}" type="pres">
      <dgm:prSet presAssocID="{C5C5DB0C-730B-4527-812B-309E4B467950}" presName="node" presStyleLbl="node1" presStyleIdx="3" presStyleCnt="4">
        <dgm:presLayoutVars>
          <dgm:bulletEnabled val="1"/>
        </dgm:presLayoutVars>
      </dgm:prSet>
      <dgm:spPr/>
      <dgm:t>
        <a:bodyPr/>
        <a:lstStyle/>
        <a:p>
          <a:pPr rtl="1"/>
          <a:endParaRPr lang="fa-IR"/>
        </a:p>
      </dgm:t>
    </dgm:pt>
    <dgm:pt modelId="{8295F9B4-8438-47BD-AAF8-75E229EE3502}" type="pres">
      <dgm:prSet presAssocID="{C5C5DB0C-730B-4527-812B-309E4B467950}" presName="dummy" presStyleCnt="0"/>
      <dgm:spPr/>
    </dgm:pt>
    <dgm:pt modelId="{29FF5AE5-864E-47AD-B342-3343C67894BF}" type="pres">
      <dgm:prSet presAssocID="{2B54C9C8-B324-4E6D-BF3E-638653CDB54C}" presName="sibTrans" presStyleLbl="sibTrans2D1" presStyleIdx="3" presStyleCnt="4"/>
      <dgm:spPr/>
      <dgm:t>
        <a:bodyPr/>
        <a:lstStyle/>
        <a:p>
          <a:pPr rtl="1"/>
          <a:endParaRPr lang="fa-IR"/>
        </a:p>
      </dgm:t>
    </dgm:pt>
  </dgm:ptLst>
  <dgm:cxnLst>
    <dgm:cxn modelId="{88866BD2-674B-4C2F-99A6-95AC6FDA1892}" type="presOf" srcId="{2B54C9C8-B324-4E6D-BF3E-638653CDB54C}" destId="{29FF5AE5-864E-47AD-B342-3343C67894BF}" srcOrd="0" destOrd="0" presId="urn:microsoft.com/office/officeart/2005/8/layout/radial6"/>
    <dgm:cxn modelId="{BC399CD7-EB53-4112-95A6-BA8C176C2805}" type="presOf" srcId="{DA8E4CEC-CBF8-47E9-9163-B0E833E88889}" destId="{3B444293-7FD5-420B-8235-8466B3D16622}" srcOrd="0" destOrd="0" presId="urn:microsoft.com/office/officeart/2005/8/layout/radial6"/>
    <dgm:cxn modelId="{19708E53-5FB8-48DC-95A0-64022E73420D}" srcId="{744AA3D3-0ECD-4C9E-B86D-E78D0B5A34F2}" destId="{C5C5DB0C-730B-4527-812B-309E4B467950}" srcOrd="3" destOrd="0" parTransId="{6AFC7F04-3543-44D7-832A-4D5789B6E9EE}" sibTransId="{2B54C9C8-B324-4E6D-BF3E-638653CDB54C}"/>
    <dgm:cxn modelId="{5A3F0FF6-98E5-4A55-9434-C285B1C7E1E5}" type="presOf" srcId="{192C4ECA-4824-4BE2-9B6F-F7FC23CB78E0}" destId="{B6FBC1EC-037E-4C41-BE0B-FC55AFAE2436}" srcOrd="0" destOrd="0" presId="urn:microsoft.com/office/officeart/2005/8/layout/radial6"/>
    <dgm:cxn modelId="{34E66ECA-9E3E-40C2-87FE-368D9A382169}" type="presOf" srcId="{C5C5DB0C-730B-4527-812B-309E4B467950}" destId="{4840D658-EF26-485B-92A6-D510CB23D298}" srcOrd="0" destOrd="0" presId="urn:microsoft.com/office/officeart/2005/8/layout/radial6"/>
    <dgm:cxn modelId="{9AAC8F9E-AAFB-438A-8263-912B14981C59}" srcId="{744AA3D3-0ECD-4C9E-B86D-E78D0B5A34F2}" destId="{6CD2B947-78E6-4222-B56D-6262BE33E3D7}" srcOrd="2" destOrd="0" parTransId="{31DE930E-1ED7-4455-8CB5-9197591713D7}" sibTransId="{DA8E4CEC-CBF8-47E9-9163-B0E833E88889}"/>
    <dgm:cxn modelId="{CD35B07B-0D58-46C2-BDCC-71A0E24B09AF}" srcId="{7E90DB5B-E656-4E42-90F5-0A0BCFBF7BA3}" destId="{744AA3D3-0ECD-4C9E-B86D-E78D0B5A34F2}" srcOrd="0" destOrd="0" parTransId="{C8F3F242-1073-423F-BC55-6FD0442DAD63}" sibTransId="{4C81574A-F6CB-492C-81A8-131269575758}"/>
    <dgm:cxn modelId="{732C40A2-3BB2-4D6D-9134-7A7666DD68B3}" srcId="{744AA3D3-0ECD-4C9E-B86D-E78D0B5A34F2}" destId="{192C4ECA-4824-4BE2-9B6F-F7FC23CB78E0}" srcOrd="1" destOrd="0" parTransId="{A5650A9A-D541-4BAE-A58A-D091DC4E0349}" sibTransId="{56F3E610-E372-4A66-9A70-F836423D2276}"/>
    <dgm:cxn modelId="{6F216983-C8DF-47DF-97DC-C12BDC47636B}" type="presOf" srcId="{11A10893-7FEF-4451-AC25-7274674C4B51}" destId="{3A63E636-CE40-456D-95A2-2C3C263DF495}" srcOrd="0" destOrd="0" presId="urn:microsoft.com/office/officeart/2005/8/layout/radial6"/>
    <dgm:cxn modelId="{57A25E06-E6C6-4B0C-8C07-BA3341CBACC1}" type="presOf" srcId="{AC6233F3-AF4E-4C07-B638-C573A31BFFCC}" destId="{A42FE147-69A8-4F3A-A97A-3B60502708EC}" srcOrd="0" destOrd="0" presId="urn:microsoft.com/office/officeart/2005/8/layout/radial6"/>
    <dgm:cxn modelId="{F8A65568-7E7C-45E7-A618-0EA82E265CAE}" type="presOf" srcId="{56F3E610-E372-4A66-9A70-F836423D2276}" destId="{8C244216-D71C-4929-8BA6-84CE237E917C}" srcOrd="0" destOrd="0" presId="urn:microsoft.com/office/officeart/2005/8/layout/radial6"/>
    <dgm:cxn modelId="{5353BC61-9F11-4D5E-9EF0-EB2A91F9EDF2}" type="presOf" srcId="{6CD2B947-78E6-4222-B56D-6262BE33E3D7}" destId="{D3E419E1-CC1E-4667-B998-32D99F6B3179}" srcOrd="0" destOrd="0" presId="urn:microsoft.com/office/officeart/2005/8/layout/radial6"/>
    <dgm:cxn modelId="{9F1AE572-1567-4FF4-926C-58FC59795C69}" type="presOf" srcId="{7E90DB5B-E656-4E42-90F5-0A0BCFBF7BA3}" destId="{645CF162-6279-4B60-B40C-EAC684691DFA}" srcOrd="0" destOrd="0" presId="urn:microsoft.com/office/officeart/2005/8/layout/radial6"/>
    <dgm:cxn modelId="{F86B9555-81F3-44EB-B098-8A8E7BA22459}" srcId="{744AA3D3-0ECD-4C9E-B86D-E78D0B5A34F2}" destId="{11A10893-7FEF-4451-AC25-7274674C4B51}" srcOrd="0" destOrd="0" parTransId="{243818B0-29E3-44E3-99BD-462B31925398}" sibTransId="{AC6233F3-AF4E-4C07-B638-C573A31BFFCC}"/>
    <dgm:cxn modelId="{3C15B1E5-EA26-4037-9109-B41773552769}" type="presOf" srcId="{744AA3D3-0ECD-4C9E-B86D-E78D0B5A34F2}" destId="{675162C7-2AB6-4CB1-8C96-4ADFBD7DE352}" srcOrd="0" destOrd="0" presId="urn:microsoft.com/office/officeart/2005/8/layout/radial6"/>
    <dgm:cxn modelId="{EF0045F4-BE85-4D94-8664-27FA21EFE789}" type="presParOf" srcId="{645CF162-6279-4B60-B40C-EAC684691DFA}" destId="{675162C7-2AB6-4CB1-8C96-4ADFBD7DE352}" srcOrd="0" destOrd="0" presId="urn:microsoft.com/office/officeart/2005/8/layout/radial6"/>
    <dgm:cxn modelId="{363771EB-6245-43A2-9D51-3B85CD464A11}" type="presParOf" srcId="{645CF162-6279-4B60-B40C-EAC684691DFA}" destId="{3A63E636-CE40-456D-95A2-2C3C263DF495}" srcOrd="1" destOrd="0" presId="urn:microsoft.com/office/officeart/2005/8/layout/radial6"/>
    <dgm:cxn modelId="{563D7A34-5D93-4BED-8BB7-98EBB5870E14}" type="presParOf" srcId="{645CF162-6279-4B60-B40C-EAC684691DFA}" destId="{8BE1CB8B-455A-4736-B0DB-3691A0B2B419}" srcOrd="2" destOrd="0" presId="urn:microsoft.com/office/officeart/2005/8/layout/radial6"/>
    <dgm:cxn modelId="{9484CC0A-CB01-4934-A0F5-70ACCCC96F14}" type="presParOf" srcId="{645CF162-6279-4B60-B40C-EAC684691DFA}" destId="{A42FE147-69A8-4F3A-A97A-3B60502708EC}" srcOrd="3" destOrd="0" presId="urn:microsoft.com/office/officeart/2005/8/layout/radial6"/>
    <dgm:cxn modelId="{D5906AE4-C28B-4E3F-A087-5E52153C324A}" type="presParOf" srcId="{645CF162-6279-4B60-B40C-EAC684691DFA}" destId="{B6FBC1EC-037E-4C41-BE0B-FC55AFAE2436}" srcOrd="4" destOrd="0" presId="urn:microsoft.com/office/officeart/2005/8/layout/radial6"/>
    <dgm:cxn modelId="{AF79339A-5C0A-4125-8BD9-246FEF1BF889}" type="presParOf" srcId="{645CF162-6279-4B60-B40C-EAC684691DFA}" destId="{EF020E34-D6CB-496D-BF36-AA676AFDAB8A}" srcOrd="5" destOrd="0" presId="urn:microsoft.com/office/officeart/2005/8/layout/radial6"/>
    <dgm:cxn modelId="{8F32B097-27D3-47E1-AA60-A9884609A5C2}" type="presParOf" srcId="{645CF162-6279-4B60-B40C-EAC684691DFA}" destId="{8C244216-D71C-4929-8BA6-84CE237E917C}" srcOrd="6" destOrd="0" presId="urn:microsoft.com/office/officeart/2005/8/layout/radial6"/>
    <dgm:cxn modelId="{DA741769-72B7-4AC5-BA04-A3E6BB87B242}" type="presParOf" srcId="{645CF162-6279-4B60-B40C-EAC684691DFA}" destId="{D3E419E1-CC1E-4667-B998-32D99F6B3179}" srcOrd="7" destOrd="0" presId="urn:microsoft.com/office/officeart/2005/8/layout/radial6"/>
    <dgm:cxn modelId="{9575A1A6-35A3-4A70-BB46-0D49740CF891}" type="presParOf" srcId="{645CF162-6279-4B60-B40C-EAC684691DFA}" destId="{4C495CE5-965C-46D0-BF3F-DF98EFA77BE5}" srcOrd="8" destOrd="0" presId="urn:microsoft.com/office/officeart/2005/8/layout/radial6"/>
    <dgm:cxn modelId="{1300F5EC-5701-4DCA-9D36-1AB304238E52}" type="presParOf" srcId="{645CF162-6279-4B60-B40C-EAC684691DFA}" destId="{3B444293-7FD5-420B-8235-8466B3D16622}" srcOrd="9" destOrd="0" presId="urn:microsoft.com/office/officeart/2005/8/layout/radial6"/>
    <dgm:cxn modelId="{61DAF30A-AE3F-4152-BDAE-3BDE039CB2D4}" type="presParOf" srcId="{645CF162-6279-4B60-B40C-EAC684691DFA}" destId="{4840D658-EF26-485B-92A6-D510CB23D298}" srcOrd="10" destOrd="0" presId="urn:microsoft.com/office/officeart/2005/8/layout/radial6"/>
    <dgm:cxn modelId="{1688DC1C-6256-4A1D-800F-883CAE3DE52A}" type="presParOf" srcId="{645CF162-6279-4B60-B40C-EAC684691DFA}" destId="{8295F9B4-8438-47BD-AAF8-75E229EE3502}" srcOrd="11" destOrd="0" presId="urn:microsoft.com/office/officeart/2005/8/layout/radial6"/>
    <dgm:cxn modelId="{CE961AAD-79D9-48DE-86F7-B0351396D65D}" type="presParOf" srcId="{645CF162-6279-4B60-B40C-EAC684691DFA}" destId="{29FF5AE5-864E-47AD-B342-3343C67894B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08354-A083-48E3-9486-382D1514EA10}">
      <dsp:nvSpPr>
        <dsp:cNvPr id="0" name=""/>
        <dsp:cNvSpPr/>
      </dsp:nvSpPr>
      <dsp:spPr>
        <a:xfrm>
          <a:off x="2200869" y="1443173"/>
          <a:ext cx="3027813" cy="3027813"/>
        </a:xfrm>
        <a:prstGeom prst="ellipse">
          <a:avLst/>
        </a:prstGeom>
        <a:blipFill rotWithShape="0">
          <a:blip xmlns:r="http://schemas.openxmlformats.org/officeDocument/2006/relationships" r:embed="rId1"/>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fa-IR" sz="6500" kern="1200" dirty="0"/>
        </a:p>
      </dsp:txBody>
      <dsp:txXfrm>
        <a:off x="2644282" y="1886586"/>
        <a:ext cx="2140987" cy="2140987"/>
      </dsp:txXfrm>
    </dsp:sp>
    <dsp:sp modelId="{CB3B5912-673B-476F-9205-A38AD2BBD132}">
      <dsp:nvSpPr>
        <dsp:cNvPr id="0" name=""/>
        <dsp:cNvSpPr/>
      </dsp:nvSpPr>
      <dsp:spPr>
        <a:xfrm>
          <a:off x="2957822" y="230251"/>
          <a:ext cx="1513906" cy="1513906"/>
        </a:xfrm>
        <a:prstGeom prst="ellipse">
          <a:avLst/>
        </a:prstGeom>
        <a:blipFill rotWithShape="0">
          <a:blip xmlns:r="http://schemas.openxmlformats.org/officeDocument/2006/relationships" r:embed="rId2"/>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fa-IR" sz="6500" kern="1200" dirty="0"/>
        </a:p>
      </dsp:txBody>
      <dsp:txXfrm>
        <a:off x="3179528" y="451957"/>
        <a:ext cx="1070494" cy="1070494"/>
      </dsp:txXfrm>
    </dsp:sp>
    <dsp:sp modelId="{576CED7F-F286-4D75-BE5B-385F25E8545D}">
      <dsp:nvSpPr>
        <dsp:cNvPr id="0" name=""/>
        <dsp:cNvSpPr/>
      </dsp:nvSpPr>
      <dsp:spPr>
        <a:xfrm>
          <a:off x="4663784" y="3185064"/>
          <a:ext cx="1513906" cy="1513906"/>
        </a:xfrm>
        <a:prstGeom prst="ellipse">
          <a:avLst/>
        </a:prstGeom>
        <a:blipFill rotWithShape="0">
          <a:blip xmlns:r="http://schemas.openxmlformats.org/officeDocument/2006/relationships" r:embed="rId3"/>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fa-IR" sz="6500" kern="1200" dirty="0"/>
        </a:p>
      </dsp:txBody>
      <dsp:txXfrm>
        <a:off x="4885490" y="3406770"/>
        <a:ext cx="1070494" cy="1070494"/>
      </dsp:txXfrm>
    </dsp:sp>
    <dsp:sp modelId="{7B51FABB-6135-4F3F-8FA3-18C891C66B37}">
      <dsp:nvSpPr>
        <dsp:cNvPr id="0" name=""/>
        <dsp:cNvSpPr/>
      </dsp:nvSpPr>
      <dsp:spPr>
        <a:xfrm>
          <a:off x="1251860" y="3185064"/>
          <a:ext cx="1513906" cy="1513906"/>
        </a:xfrm>
        <a:prstGeom prst="ellipse">
          <a:avLst/>
        </a:prstGeom>
        <a:blipFill rotWithShape="0">
          <a:blip xmlns:r="http://schemas.openxmlformats.org/officeDocument/2006/relationships" r:embed="rId4"/>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fa-IR" sz="6500" kern="1200" dirty="0"/>
        </a:p>
      </dsp:txBody>
      <dsp:txXfrm>
        <a:off x="1473566" y="3406770"/>
        <a:ext cx="1070494" cy="1070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B7598-0B47-4F17-9655-7C537BD2BAD0}">
      <dsp:nvSpPr>
        <dsp:cNvPr id="0" name=""/>
        <dsp:cNvSpPr/>
      </dsp:nvSpPr>
      <dsp:spPr>
        <a:xfrm>
          <a:off x="3038207" y="1895199"/>
          <a:ext cx="1353136" cy="1353136"/>
        </a:xfrm>
        <a:prstGeom prst="ellipse">
          <a:avLst/>
        </a:prstGeom>
        <a:blipFill rotWithShape="0">
          <a:blip xmlns:r="http://schemas.openxmlformats.org/officeDocument/2006/relationships" r:embed="rId1"/>
          <a:stretch>
            <a:fillRect/>
          </a:stretch>
        </a:blip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rtl="1">
            <a:lnSpc>
              <a:spcPct val="90000"/>
            </a:lnSpc>
            <a:spcBef>
              <a:spcPct val="0"/>
            </a:spcBef>
            <a:spcAft>
              <a:spcPct val="35000"/>
            </a:spcAft>
          </a:pPr>
          <a:r>
            <a:rPr lang="fa-IR" sz="3900" kern="1200" dirty="0" smtClean="0">
              <a:solidFill>
                <a:srgbClr val="FFFF00"/>
              </a:solidFill>
            </a:rPr>
            <a:t>علمی</a:t>
          </a:r>
          <a:endParaRPr lang="fa-IR" sz="3900" kern="1200" dirty="0">
            <a:solidFill>
              <a:srgbClr val="FFFF00"/>
            </a:solidFill>
          </a:endParaRPr>
        </a:p>
      </dsp:txBody>
      <dsp:txXfrm>
        <a:off x="3236369" y="2093361"/>
        <a:ext cx="956812" cy="956812"/>
      </dsp:txXfrm>
    </dsp:sp>
    <dsp:sp modelId="{68F6B3F3-11A4-4606-A649-78DA31BB9C23}">
      <dsp:nvSpPr>
        <dsp:cNvPr id="0" name=""/>
        <dsp:cNvSpPr/>
      </dsp:nvSpPr>
      <dsp:spPr>
        <a:xfrm rot="16200000">
          <a:off x="3571758" y="1403417"/>
          <a:ext cx="286035" cy="460066"/>
        </a:xfrm>
        <a:prstGeom prst="rightArrow">
          <a:avLst>
            <a:gd name="adj1" fmla="val 60000"/>
            <a:gd name="adj2" fmla="val 5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fa-IR" sz="2100" kern="1200"/>
        </a:p>
      </dsp:txBody>
      <dsp:txXfrm>
        <a:off x="3614663" y="1538335"/>
        <a:ext cx="200225" cy="276040"/>
      </dsp:txXfrm>
    </dsp:sp>
    <dsp:sp modelId="{DC6B8E36-12F2-4204-B03D-9265C777A48A}">
      <dsp:nvSpPr>
        <dsp:cNvPr id="0" name=""/>
        <dsp:cNvSpPr/>
      </dsp:nvSpPr>
      <dsp:spPr>
        <a:xfrm>
          <a:off x="3038207" y="2373"/>
          <a:ext cx="1353136" cy="1353136"/>
        </a:xfrm>
        <a:prstGeom prst="ellipse">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b="1" kern="1200" dirty="0" smtClean="0">
              <a:solidFill>
                <a:schemeClr val="tx1"/>
              </a:solidFill>
              <a:cs typeface="2  Yekan" pitchFamily="2" charset="-78"/>
            </a:rPr>
            <a:t>علمی- پژوهشی</a:t>
          </a:r>
          <a:endParaRPr lang="fa-IR" sz="2700" b="1" kern="1200" dirty="0">
            <a:solidFill>
              <a:schemeClr val="tx1"/>
            </a:solidFill>
            <a:cs typeface="2  Yekan" pitchFamily="2" charset="-78"/>
          </a:endParaRPr>
        </a:p>
      </dsp:txBody>
      <dsp:txXfrm>
        <a:off x="3236369" y="200535"/>
        <a:ext cx="956812" cy="956812"/>
      </dsp:txXfrm>
    </dsp:sp>
    <dsp:sp modelId="{323E9750-55CC-49F9-A463-96D0D626E02B}">
      <dsp:nvSpPr>
        <dsp:cNvPr id="0" name=""/>
        <dsp:cNvSpPr/>
      </dsp:nvSpPr>
      <dsp:spPr>
        <a:xfrm rot="5400000">
          <a:off x="3571758" y="3280052"/>
          <a:ext cx="286035" cy="460066"/>
        </a:xfrm>
        <a:prstGeom prst="rightArrow">
          <a:avLst>
            <a:gd name="adj1" fmla="val 60000"/>
            <a:gd name="adj2" fmla="val 50000"/>
          </a:avLst>
        </a:prstGeom>
        <a:gradFill rotWithShape="0">
          <a:gsLst>
            <a:gs pos="0">
              <a:schemeClr val="accent3">
                <a:hueOff val="1186571"/>
                <a:satOff val="22323"/>
                <a:lumOff val="5883"/>
                <a:alphaOff val="0"/>
                <a:shade val="63000"/>
                <a:satMod val="165000"/>
              </a:schemeClr>
            </a:gs>
            <a:gs pos="30000">
              <a:schemeClr val="accent3">
                <a:hueOff val="1186571"/>
                <a:satOff val="22323"/>
                <a:lumOff val="5883"/>
                <a:alphaOff val="0"/>
                <a:shade val="58000"/>
                <a:satMod val="165000"/>
              </a:schemeClr>
            </a:gs>
            <a:gs pos="75000">
              <a:schemeClr val="accent3">
                <a:hueOff val="1186571"/>
                <a:satOff val="22323"/>
                <a:lumOff val="5883"/>
                <a:alphaOff val="0"/>
                <a:shade val="30000"/>
                <a:satMod val="175000"/>
              </a:schemeClr>
            </a:gs>
            <a:gs pos="100000">
              <a:schemeClr val="accent3">
                <a:hueOff val="1186571"/>
                <a:satOff val="22323"/>
                <a:lumOff val="588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fa-IR" sz="2100" kern="1200"/>
        </a:p>
      </dsp:txBody>
      <dsp:txXfrm>
        <a:off x="3614663" y="3329160"/>
        <a:ext cx="200225" cy="276040"/>
      </dsp:txXfrm>
    </dsp:sp>
    <dsp:sp modelId="{A04C9C3A-090F-4664-A618-C2D5E7C8101A}">
      <dsp:nvSpPr>
        <dsp:cNvPr id="0" name=""/>
        <dsp:cNvSpPr/>
      </dsp:nvSpPr>
      <dsp:spPr>
        <a:xfrm>
          <a:off x="3038207" y="3788026"/>
          <a:ext cx="1353136" cy="1353136"/>
        </a:xfrm>
        <a:prstGeom prst="ellipse">
          <a:avLst/>
        </a:prstGeom>
        <a:gradFill rotWithShape="0">
          <a:gsLst>
            <a:gs pos="0">
              <a:schemeClr val="accent3">
                <a:hueOff val="1186571"/>
                <a:satOff val="22323"/>
                <a:lumOff val="5883"/>
                <a:alphaOff val="0"/>
                <a:shade val="63000"/>
                <a:satMod val="165000"/>
              </a:schemeClr>
            </a:gs>
            <a:gs pos="30000">
              <a:schemeClr val="accent3">
                <a:hueOff val="1186571"/>
                <a:satOff val="22323"/>
                <a:lumOff val="5883"/>
                <a:alphaOff val="0"/>
                <a:shade val="58000"/>
                <a:satMod val="165000"/>
              </a:schemeClr>
            </a:gs>
            <a:gs pos="75000">
              <a:schemeClr val="accent3">
                <a:hueOff val="1186571"/>
                <a:satOff val="22323"/>
                <a:lumOff val="5883"/>
                <a:alphaOff val="0"/>
                <a:shade val="30000"/>
                <a:satMod val="175000"/>
              </a:schemeClr>
            </a:gs>
            <a:gs pos="100000">
              <a:schemeClr val="accent3">
                <a:hueOff val="1186571"/>
                <a:satOff val="22323"/>
                <a:lumOff val="588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b="1" kern="1200" dirty="0" smtClean="0">
              <a:solidFill>
                <a:schemeClr val="tx1"/>
              </a:solidFill>
              <a:cs typeface="2  Yekan" pitchFamily="2" charset="-78"/>
            </a:rPr>
            <a:t>علمی- ترویجی</a:t>
          </a:r>
          <a:endParaRPr lang="fa-IR" sz="2700" b="1" kern="1200" dirty="0">
            <a:solidFill>
              <a:schemeClr val="tx1"/>
            </a:solidFill>
            <a:cs typeface="2  Yekan" pitchFamily="2" charset="-78"/>
          </a:endParaRPr>
        </a:p>
      </dsp:txBody>
      <dsp:txXfrm>
        <a:off x="3236369" y="3986188"/>
        <a:ext cx="956812" cy="956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C2475-F588-4183-AC51-B2D01F99BF9D}">
      <dsp:nvSpPr>
        <dsp:cNvPr id="0" name=""/>
        <dsp:cNvSpPr/>
      </dsp:nvSpPr>
      <dsp:spPr>
        <a:xfrm>
          <a:off x="750099" y="0"/>
          <a:ext cx="5572164" cy="5572164"/>
        </a:xfrm>
        <a:prstGeom prst="ellipse">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tx1"/>
              </a:solidFill>
            </a:rPr>
            <a:t>Report preparation &amp; </a:t>
          </a:r>
        </a:p>
        <a:p>
          <a:pPr lvl="0" algn="ctr" defTabSz="622300" rtl="1">
            <a:lnSpc>
              <a:spcPct val="90000"/>
            </a:lnSpc>
            <a:spcBef>
              <a:spcPct val="0"/>
            </a:spcBef>
            <a:spcAft>
              <a:spcPct val="35000"/>
            </a:spcAft>
          </a:pPr>
          <a:r>
            <a:rPr lang="en-US" sz="1400" b="1" kern="1200" dirty="0" smtClean="0">
              <a:solidFill>
                <a:schemeClr val="tx1"/>
              </a:solidFill>
            </a:rPr>
            <a:t>Application</a:t>
          </a:r>
          <a:endParaRPr lang="fa-IR" sz="1400" b="1" kern="1200" dirty="0">
            <a:solidFill>
              <a:schemeClr val="tx1"/>
            </a:solidFill>
          </a:endParaRPr>
        </a:p>
      </dsp:txBody>
      <dsp:txXfrm>
        <a:off x="2757192" y="278608"/>
        <a:ext cx="1557977" cy="835824"/>
      </dsp:txXfrm>
    </dsp:sp>
    <dsp:sp modelId="{F2CE6BBF-0C91-4D91-9D89-F93EE5BF5676}">
      <dsp:nvSpPr>
        <dsp:cNvPr id="0" name=""/>
        <dsp:cNvSpPr/>
      </dsp:nvSpPr>
      <dsp:spPr>
        <a:xfrm>
          <a:off x="1307315" y="1114432"/>
          <a:ext cx="4457731" cy="4457731"/>
        </a:xfrm>
        <a:prstGeom prst="ellipse">
          <a:avLst/>
        </a:prstGeom>
        <a:solidFill>
          <a:schemeClr val="accent5">
            <a:hueOff val="-6018599"/>
            <a:satOff val="14820"/>
            <a:lumOff val="-327"/>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en-US" sz="1800" kern="1200" dirty="0" smtClean="0">
              <a:solidFill>
                <a:schemeClr val="tx1"/>
              </a:solidFill>
            </a:rPr>
            <a:t>Data Collection &amp; Analysis</a:t>
          </a:r>
          <a:endParaRPr lang="fa-IR" sz="1800" kern="1200" dirty="0">
            <a:solidFill>
              <a:schemeClr val="tx1"/>
            </a:solidFill>
          </a:endParaRPr>
        </a:p>
      </dsp:txBody>
      <dsp:txXfrm>
        <a:off x="2757192" y="1381896"/>
        <a:ext cx="1557977" cy="802391"/>
      </dsp:txXfrm>
    </dsp:sp>
    <dsp:sp modelId="{CBC1F7F3-4837-4F19-992A-42BF80E1188A}">
      <dsp:nvSpPr>
        <dsp:cNvPr id="0" name=""/>
        <dsp:cNvSpPr/>
      </dsp:nvSpPr>
      <dsp:spPr>
        <a:xfrm>
          <a:off x="1864531" y="2228865"/>
          <a:ext cx="3343298" cy="3343298"/>
        </a:xfrm>
        <a:prstGeom prst="ellipse">
          <a:avLst/>
        </a:prstGeom>
        <a:solidFill>
          <a:schemeClr val="accent5">
            <a:hueOff val="-12037199"/>
            <a:satOff val="29639"/>
            <a:lumOff val="-653"/>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en-US" sz="1800" kern="1200" dirty="0" smtClean="0">
              <a:solidFill>
                <a:schemeClr val="tx1"/>
              </a:solidFill>
            </a:rPr>
            <a:t>Research Design</a:t>
          </a:r>
          <a:endParaRPr lang="fa-IR" sz="1800" kern="1200" dirty="0">
            <a:solidFill>
              <a:schemeClr val="tx1"/>
            </a:solidFill>
          </a:endParaRPr>
        </a:p>
      </dsp:txBody>
      <dsp:txXfrm>
        <a:off x="2757192" y="2479612"/>
        <a:ext cx="1557977" cy="752242"/>
      </dsp:txXfrm>
    </dsp:sp>
    <dsp:sp modelId="{58A685EE-C39D-4EAF-AB78-8D8726A81D03}">
      <dsp:nvSpPr>
        <dsp:cNvPr id="0" name=""/>
        <dsp:cNvSpPr/>
      </dsp:nvSpPr>
      <dsp:spPr>
        <a:xfrm>
          <a:off x="2421748" y="3343298"/>
          <a:ext cx="2228865" cy="2228865"/>
        </a:xfrm>
        <a:prstGeom prst="ellipse">
          <a:avLst/>
        </a:prstGeom>
        <a:solidFill>
          <a:schemeClr val="accent5">
            <a:hueOff val="-18055798"/>
            <a:satOff val="44459"/>
            <a:lumOff val="-98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en-US" sz="2000" kern="1200" dirty="0" smtClean="0">
              <a:solidFill>
                <a:schemeClr val="tx1"/>
              </a:solidFill>
            </a:rPr>
            <a:t>Definition </a:t>
          </a:r>
        </a:p>
        <a:p>
          <a:pPr lvl="0" algn="ctr" defTabSz="889000" rtl="1">
            <a:lnSpc>
              <a:spcPct val="90000"/>
            </a:lnSpc>
            <a:spcBef>
              <a:spcPct val="0"/>
            </a:spcBef>
            <a:spcAft>
              <a:spcPct val="35000"/>
            </a:spcAft>
          </a:pPr>
          <a:r>
            <a:rPr lang="en-US" sz="2000" kern="1200" dirty="0" smtClean="0">
              <a:solidFill>
                <a:schemeClr val="tx1"/>
              </a:solidFill>
            </a:rPr>
            <a:t>Of </a:t>
          </a:r>
        </a:p>
        <a:p>
          <a:pPr lvl="0" algn="ctr" defTabSz="889000" rtl="1">
            <a:lnSpc>
              <a:spcPct val="90000"/>
            </a:lnSpc>
            <a:spcBef>
              <a:spcPct val="0"/>
            </a:spcBef>
            <a:spcAft>
              <a:spcPct val="35000"/>
            </a:spcAft>
          </a:pPr>
          <a:r>
            <a:rPr lang="en-US" sz="2000" kern="1200" dirty="0" smtClean="0">
              <a:solidFill>
                <a:schemeClr val="tx1"/>
              </a:solidFill>
            </a:rPr>
            <a:t>Problem </a:t>
          </a:r>
          <a:endParaRPr lang="fa-IR" sz="2000" kern="1200" dirty="0">
            <a:solidFill>
              <a:schemeClr val="tx1"/>
            </a:solidFill>
          </a:endParaRPr>
        </a:p>
      </dsp:txBody>
      <dsp:txXfrm>
        <a:off x="2748158" y="3900514"/>
        <a:ext cx="1576045" cy="1114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F5AE5-864E-47AD-B342-3343C67894BF}">
      <dsp:nvSpPr>
        <dsp:cNvPr id="0" name=""/>
        <dsp:cNvSpPr/>
      </dsp:nvSpPr>
      <dsp:spPr>
        <a:xfrm>
          <a:off x="1627879" y="548375"/>
          <a:ext cx="3649892" cy="3649892"/>
        </a:xfrm>
        <a:prstGeom prst="blockArc">
          <a:avLst>
            <a:gd name="adj1" fmla="val 10800000"/>
            <a:gd name="adj2" fmla="val 16200000"/>
            <a:gd name="adj3" fmla="val 4642"/>
          </a:avLst>
        </a:prstGeom>
        <a:gradFill rotWithShape="0">
          <a:gsLst>
            <a:gs pos="0">
              <a:schemeClr val="accent2">
                <a:hueOff val="-16207560"/>
                <a:satOff val="33334"/>
                <a:lumOff val="-2549"/>
                <a:alphaOff val="0"/>
                <a:tint val="35000"/>
                <a:satMod val="260000"/>
              </a:schemeClr>
            </a:gs>
            <a:gs pos="30000">
              <a:schemeClr val="accent2">
                <a:hueOff val="-16207560"/>
                <a:satOff val="33334"/>
                <a:lumOff val="-2549"/>
                <a:alphaOff val="0"/>
                <a:tint val="38000"/>
                <a:satMod val="260000"/>
              </a:schemeClr>
            </a:gs>
            <a:gs pos="75000">
              <a:schemeClr val="accent2">
                <a:hueOff val="-16207560"/>
                <a:satOff val="33334"/>
                <a:lumOff val="-2549"/>
                <a:alphaOff val="0"/>
                <a:tint val="55000"/>
                <a:satMod val="255000"/>
              </a:schemeClr>
            </a:gs>
            <a:gs pos="100000">
              <a:schemeClr val="accent2">
                <a:hueOff val="-16207560"/>
                <a:satOff val="33334"/>
                <a:lumOff val="-254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3B444293-7FD5-420B-8235-8466B3D16622}">
      <dsp:nvSpPr>
        <dsp:cNvPr id="0" name=""/>
        <dsp:cNvSpPr/>
      </dsp:nvSpPr>
      <dsp:spPr>
        <a:xfrm>
          <a:off x="1627879" y="548375"/>
          <a:ext cx="3649892" cy="3649892"/>
        </a:xfrm>
        <a:prstGeom prst="blockArc">
          <a:avLst>
            <a:gd name="adj1" fmla="val 5400000"/>
            <a:gd name="adj2" fmla="val 10800000"/>
            <a:gd name="adj3" fmla="val 4642"/>
          </a:avLst>
        </a:prstGeom>
        <a:gradFill rotWithShape="0">
          <a:gsLst>
            <a:gs pos="0">
              <a:schemeClr val="accent2">
                <a:hueOff val="-10805041"/>
                <a:satOff val="22223"/>
                <a:lumOff val="-1699"/>
                <a:alphaOff val="0"/>
                <a:tint val="35000"/>
                <a:satMod val="260000"/>
              </a:schemeClr>
            </a:gs>
            <a:gs pos="30000">
              <a:schemeClr val="accent2">
                <a:hueOff val="-10805041"/>
                <a:satOff val="22223"/>
                <a:lumOff val="-1699"/>
                <a:alphaOff val="0"/>
                <a:tint val="38000"/>
                <a:satMod val="260000"/>
              </a:schemeClr>
            </a:gs>
            <a:gs pos="75000">
              <a:schemeClr val="accent2">
                <a:hueOff val="-10805041"/>
                <a:satOff val="22223"/>
                <a:lumOff val="-1699"/>
                <a:alphaOff val="0"/>
                <a:tint val="55000"/>
                <a:satMod val="255000"/>
              </a:schemeClr>
            </a:gs>
            <a:gs pos="100000">
              <a:schemeClr val="accent2">
                <a:hueOff val="-10805041"/>
                <a:satOff val="22223"/>
                <a:lumOff val="-169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8C244216-D71C-4929-8BA6-84CE237E917C}">
      <dsp:nvSpPr>
        <dsp:cNvPr id="0" name=""/>
        <dsp:cNvSpPr/>
      </dsp:nvSpPr>
      <dsp:spPr>
        <a:xfrm>
          <a:off x="1627879" y="548375"/>
          <a:ext cx="3649892" cy="3649892"/>
        </a:xfrm>
        <a:prstGeom prst="blockArc">
          <a:avLst>
            <a:gd name="adj1" fmla="val 0"/>
            <a:gd name="adj2" fmla="val 5400000"/>
            <a:gd name="adj3" fmla="val 4642"/>
          </a:avLst>
        </a:prstGeom>
        <a:gradFill rotWithShape="0">
          <a:gsLst>
            <a:gs pos="0">
              <a:schemeClr val="accent2">
                <a:hueOff val="-5402520"/>
                <a:satOff val="11111"/>
                <a:lumOff val="-850"/>
                <a:alphaOff val="0"/>
                <a:tint val="35000"/>
                <a:satMod val="260000"/>
              </a:schemeClr>
            </a:gs>
            <a:gs pos="30000">
              <a:schemeClr val="accent2">
                <a:hueOff val="-5402520"/>
                <a:satOff val="11111"/>
                <a:lumOff val="-850"/>
                <a:alphaOff val="0"/>
                <a:tint val="38000"/>
                <a:satMod val="260000"/>
              </a:schemeClr>
            </a:gs>
            <a:gs pos="75000">
              <a:schemeClr val="accent2">
                <a:hueOff val="-5402520"/>
                <a:satOff val="11111"/>
                <a:lumOff val="-850"/>
                <a:alphaOff val="0"/>
                <a:tint val="55000"/>
                <a:satMod val="255000"/>
              </a:schemeClr>
            </a:gs>
            <a:gs pos="100000">
              <a:schemeClr val="accent2">
                <a:hueOff val="-5402520"/>
                <a:satOff val="11111"/>
                <a:lumOff val="-85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A42FE147-69A8-4F3A-A97A-3B60502708EC}">
      <dsp:nvSpPr>
        <dsp:cNvPr id="0" name=""/>
        <dsp:cNvSpPr/>
      </dsp:nvSpPr>
      <dsp:spPr>
        <a:xfrm>
          <a:off x="1627879" y="548375"/>
          <a:ext cx="3649892" cy="3649892"/>
        </a:xfrm>
        <a:prstGeom prst="blockArc">
          <a:avLst>
            <a:gd name="adj1" fmla="val 16200000"/>
            <a:gd name="adj2" fmla="val 0"/>
            <a:gd name="adj3" fmla="val 4642"/>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675162C7-2AB6-4CB1-8C96-4ADFBD7DE352}">
      <dsp:nvSpPr>
        <dsp:cNvPr id="0" name=""/>
        <dsp:cNvSpPr/>
      </dsp:nvSpPr>
      <dsp:spPr>
        <a:xfrm>
          <a:off x="2612379" y="1532875"/>
          <a:ext cx="1680892" cy="1680892"/>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cs typeface="2  Kamran" pitchFamily="2" charset="-78"/>
            </a:rPr>
            <a:t>روشهای پیداکردن مسئله</a:t>
          </a:r>
          <a:endParaRPr lang="fa-IR" sz="1600" b="1" kern="1200" dirty="0">
            <a:cs typeface="2  Kamran" pitchFamily="2" charset="-78"/>
          </a:endParaRPr>
        </a:p>
      </dsp:txBody>
      <dsp:txXfrm>
        <a:off x="2858540" y="1779036"/>
        <a:ext cx="1188570" cy="1188570"/>
      </dsp:txXfrm>
    </dsp:sp>
    <dsp:sp modelId="{3A63E636-CE40-456D-95A2-2C3C263DF495}">
      <dsp:nvSpPr>
        <dsp:cNvPr id="0" name=""/>
        <dsp:cNvSpPr/>
      </dsp:nvSpPr>
      <dsp:spPr>
        <a:xfrm>
          <a:off x="2864513" y="2421"/>
          <a:ext cx="1176624" cy="1176624"/>
        </a:xfrm>
        <a:prstGeom prst="ellipse">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cs typeface="2  Kamran" pitchFamily="2" charset="-78"/>
            </a:rPr>
            <a:t>استفاده از متون درسی و مجلات تخصصی</a:t>
          </a:r>
          <a:endParaRPr lang="fa-IR" sz="1600" b="1" kern="1200" dirty="0">
            <a:cs typeface="2  Kamran" pitchFamily="2" charset="-78"/>
          </a:endParaRPr>
        </a:p>
      </dsp:txBody>
      <dsp:txXfrm>
        <a:off x="3036826" y="174734"/>
        <a:ext cx="831998" cy="831998"/>
      </dsp:txXfrm>
    </dsp:sp>
    <dsp:sp modelId="{B6FBC1EC-037E-4C41-BE0B-FC55AFAE2436}">
      <dsp:nvSpPr>
        <dsp:cNvPr id="0" name=""/>
        <dsp:cNvSpPr/>
      </dsp:nvSpPr>
      <dsp:spPr>
        <a:xfrm>
          <a:off x="4647101" y="1785009"/>
          <a:ext cx="1176624" cy="1176624"/>
        </a:xfrm>
        <a:prstGeom prst="ellipse">
          <a:avLst/>
        </a:prstGeom>
        <a:gradFill rotWithShape="0">
          <a:gsLst>
            <a:gs pos="0">
              <a:schemeClr val="accent2">
                <a:hueOff val="-5402520"/>
                <a:satOff val="11111"/>
                <a:lumOff val="-850"/>
                <a:alphaOff val="0"/>
                <a:tint val="35000"/>
                <a:satMod val="260000"/>
              </a:schemeClr>
            </a:gs>
            <a:gs pos="30000">
              <a:schemeClr val="accent2">
                <a:hueOff val="-5402520"/>
                <a:satOff val="11111"/>
                <a:lumOff val="-850"/>
                <a:alphaOff val="0"/>
                <a:tint val="38000"/>
                <a:satMod val="260000"/>
              </a:schemeClr>
            </a:gs>
            <a:gs pos="75000">
              <a:schemeClr val="accent2">
                <a:hueOff val="-5402520"/>
                <a:satOff val="11111"/>
                <a:lumOff val="-850"/>
                <a:alphaOff val="0"/>
                <a:tint val="55000"/>
                <a:satMod val="255000"/>
              </a:schemeClr>
            </a:gs>
            <a:gs pos="100000">
              <a:schemeClr val="accent2">
                <a:hueOff val="-5402520"/>
                <a:satOff val="11111"/>
                <a:lumOff val="-85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cs typeface="2  Kamran" pitchFamily="2" charset="-78"/>
            </a:rPr>
            <a:t>استفاده از تجارب</a:t>
          </a:r>
          <a:endParaRPr lang="fa-IR" sz="1600" b="1" kern="1200" dirty="0">
            <a:cs typeface="2  Kamran" pitchFamily="2" charset="-78"/>
          </a:endParaRPr>
        </a:p>
      </dsp:txBody>
      <dsp:txXfrm>
        <a:off x="4819414" y="1957322"/>
        <a:ext cx="831998" cy="831998"/>
      </dsp:txXfrm>
    </dsp:sp>
    <dsp:sp modelId="{D3E419E1-CC1E-4667-B998-32D99F6B3179}">
      <dsp:nvSpPr>
        <dsp:cNvPr id="0" name=""/>
        <dsp:cNvSpPr/>
      </dsp:nvSpPr>
      <dsp:spPr>
        <a:xfrm>
          <a:off x="2864513" y="3567597"/>
          <a:ext cx="1176624" cy="1176624"/>
        </a:xfrm>
        <a:prstGeom prst="ellipse">
          <a:avLst/>
        </a:prstGeom>
        <a:gradFill rotWithShape="0">
          <a:gsLst>
            <a:gs pos="0">
              <a:schemeClr val="accent2">
                <a:hueOff val="-10805041"/>
                <a:satOff val="22223"/>
                <a:lumOff val="-1699"/>
                <a:alphaOff val="0"/>
                <a:tint val="35000"/>
                <a:satMod val="260000"/>
              </a:schemeClr>
            </a:gs>
            <a:gs pos="30000">
              <a:schemeClr val="accent2">
                <a:hueOff val="-10805041"/>
                <a:satOff val="22223"/>
                <a:lumOff val="-1699"/>
                <a:alphaOff val="0"/>
                <a:tint val="38000"/>
                <a:satMod val="260000"/>
              </a:schemeClr>
            </a:gs>
            <a:gs pos="75000">
              <a:schemeClr val="accent2">
                <a:hueOff val="-10805041"/>
                <a:satOff val="22223"/>
                <a:lumOff val="-1699"/>
                <a:alphaOff val="0"/>
                <a:tint val="55000"/>
                <a:satMod val="255000"/>
              </a:schemeClr>
            </a:gs>
            <a:gs pos="100000">
              <a:schemeClr val="accent2">
                <a:hueOff val="-10805041"/>
                <a:satOff val="22223"/>
                <a:lumOff val="-169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cs typeface="2  Kamran" pitchFamily="2" charset="-78"/>
            </a:rPr>
            <a:t>استنتاج از نظریه ها و فرضیه ها</a:t>
          </a:r>
          <a:endParaRPr lang="fa-IR" sz="1600" b="1" kern="1200" dirty="0">
            <a:cs typeface="2  Kamran" pitchFamily="2" charset="-78"/>
          </a:endParaRPr>
        </a:p>
      </dsp:txBody>
      <dsp:txXfrm>
        <a:off x="3036826" y="3739910"/>
        <a:ext cx="831998" cy="831998"/>
      </dsp:txXfrm>
    </dsp:sp>
    <dsp:sp modelId="{4840D658-EF26-485B-92A6-D510CB23D298}">
      <dsp:nvSpPr>
        <dsp:cNvPr id="0" name=""/>
        <dsp:cNvSpPr/>
      </dsp:nvSpPr>
      <dsp:spPr>
        <a:xfrm>
          <a:off x="1081925" y="1785009"/>
          <a:ext cx="1176624" cy="1176624"/>
        </a:xfrm>
        <a:prstGeom prst="ellipse">
          <a:avLst/>
        </a:prstGeom>
        <a:gradFill rotWithShape="0">
          <a:gsLst>
            <a:gs pos="0">
              <a:schemeClr val="accent2">
                <a:hueOff val="-16207560"/>
                <a:satOff val="33334"/>
                <a:lumOff val="-2549"/>
                <a:alphaOff val="0"/>
                <a:tint val="35000"/>
                <a:satMod val="260000"/>
              </a:schemeClr>
            </a:gs>
            <a:gs pos="30000">
              <a:schemeClr val="accent2">
                <a:hueOff val="-16207560"/>
                <a:satOff val="33334"/>
                <a:lumOff val="-2549"/>
                <a:alphaOff val="0"/>
                <a:tint val="38000"/>
                <a:satMod val="260000"/>
              </a:schemeClr>
            </a:gs>
            <a:gs pos="75000">
              <a:schemeClr val="accent2">
                <a:hueOff val="-16207560"/>
                <a:satOff val="33334"/>
                <a:lumOff val="-2549"/>
                <a:alphaOff val="0"/>
                <a:tint val="55000"/>
                <a:satMod val="255000"/>
              </a:schemeClr>
            </a:gs>
            <a:gs pos="100000">
              <a:schemeClr val="accent2">
                <a:hueOff val="-16207560"/>
                <a:satOff val="33334"/>
                <a:lumOff val="-254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cs typeface="2  Kamran" pitchFamily="2" charset="-78"/>
            </a:rPr>
            <a:t>دولت ها، دانشگاه ها و موسسات پژوهشی خصوصی</a:t>
          </a:r>
          <a:endParaRPr lang="fa-IR" sz="1600" b="1" kern="1200" dirty="0">
            <a:cs typeface="2  Kamran" pitchFamily="2" charset="-78"/>
          </a:endParaRPr>
        </a:p>
      </dsp:txBody>
      <dsp:txXfrm>
        <a:off x="1254238" y="1957322"/>
        <a:ext cx="831998" cy="83199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2E29E1F-B1E2-46A6-A5EA-6BC03DAC2D5A}" type="datetimeFigureOut">
              <a:rPr lang="fa-IR" smtClean="0"/>
              <a:pPr/>
              <a:t>14/04/1445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1BD792-29B4-47D8-8242-2DD8904D14EB}" type="slidenum">
              <a:rPr lang="fa-IR" smtClean="0"/>
              <a:pPr/>
              <a:t>‹#›</a:t>
            </a:fld>
            <a:endParaRPr lang="fa-IR"/>
          </a:p>
        </p:txBody>
      </p:sp>
    </p:spTree>
    <p:extLst>
      <p:ext uri="{BB962C8B-B14F-4D97-AF65-F5344CB8AC3E}">
        <p14:creationId xmlns:p14="http://schemas.microsoft.com/office/powerpoint/2010/main" val="39155108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E1BD792-29B4-47D8-8242-2DD8904D14EB}" type="slidenum">
              <a:rPr lang="fa-IR" smtClean="0"/>
              <a:pPr/>
              <a:t>13</a:t>
            </a:fld>
            <a:endParaRPr lang="fa-IR"/>
          </a:p>
        </p:txBody>
      </p:sp>
    </p:spTree>
    <p:extLst>
      <p:ext uri="{BB962C8B-B14F-4D97-AF65-F5344CB8AC3E}">
        <p14:creationId xmlns:p14="http://schemas.microsoft.com/office/powerpoint/2010/main" val="133633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41AFB85-05F7-4D23-B5AA-9CC73F1FF6E6}" type="slidenum">
              <a:rPr lang="ar-SA" smtClean="0">
                <a:cs typeface="Arial" pitchFamily="34" charset="0"/>
              </a:rPr>
              <a:pPr/>
              <a:t>37</a:t>
            </a:fld>
            <a:endParaRPr lang="en-US" smtClean="0">
              <a:cs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fa-IR" smtClean="0">
              <a:cs typeface="Arial" pitchFamily="34" charset="0"/>
            </a:endParaRPr>
          </a:p>
        </p:txBody>
      </p:sp>
    </p:spTree>
    <p:extLst>
      <p:ext uri="{BB962C8B-B14F-4D97-AF65-F5344CB8AC3E}">
        <p14:creationId xmlns:p14="http://schemas.microsoft.com/office/powerpoint/2010/main" val="336084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961DF4F-9A99-4AEB-8FAE-4FBCF0CA08F5}" type="slidenum">
              <a:rPr lang="ar-SA" smtClean="0">
                <a:cs typeface="Arial" pitchFamily="34" charset="0"/>
              </a:rPr>
              <a:pPr/>
              <a:t>38</a:t>
            </a:fld>
            <a:endParaRPr lang="en-US" smtClean="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fa-IR" smtClean="0">
              <a:cs typeface="Arial" pitchFamily="34" charset="0"/>
            </a:endParaRPr>
          </a:p>
        </p:txBody>
      </p:sp>
    </p:spTree>
    <p:extLst>
      <p:ext uri="{BB962C8B-B14F-4D97-AF65-F5344CB8AC3E}">
        <p14:creationId xmlns:p14="http://schemas.microsoft.com/office/powerpoint/2010/main" val="156671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F994A8E-2661-4A54-9333-8CA452F3DF71}" type="slidenum">
              <a:rPr lang="ar-SA" smtClean="0">
                <a:cs typeface="Arial" pitchFamily="34" charset="0"/>
              </a:rPr>
              <a:pPr/>
              <a:t>39</a:t>
            </a:fld>
            <a:endParaRPr lang="en-US" smtClean="0">
              <a:cs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fa-IR" smtClean="0">
              <a:cs typeface="Arial" pitchFamily="34" charset="0"/>
            </a:endParaRPr>
          </a:p>
        </p:txBody>
      </p:sp>
    </p:spTree>
    <p:extLst>
      <p:ext uri="{BB962C8B-B14F-4D97-AF65-F5344CB8AC3E}">
        <p14:creationId xmlns:p14="http://schemas.microsoft.com/office/powerpoint/2010/main" val="74307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E1BD792-29B4-47D8-8242-2DD8904D14EB}" type="slidenum">
              <a:rPr lang="fa-IR" smtClean="0"/>
              <a:pPr/>
              <a:t>42</a:t>
            </a:fld>
            <a:endParaRPr lang="fa-IR"/>
          </a:p>
        </p:txBody>
      </p:sp>
    </p:spTree>
    <p:extLst>
      <p:ext uri="{BB962C8B-B14F-4D97-AF65-F5344CB8AC3E}">
        <p14:creationId xmlns:p14="http://schemas.microsoft.com/office/powerpoint/2010/main" val="35960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A98D34F-8166-46B9-AF0A-FEA46B499CAE}" type="datetime8">
              <a:rPr lang="fa-IR" smtClean="0"/>
              <a:pPr/>
              <a:t>28 اُكتبر 23</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7BD29C1-8945-4B8A-A562-BA5086A58FF5}"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3CE517-2BB7-4E3C-81CC-B5D9E4B85D89}" type="datetime8">
              <a:rPr lang="fa-IR" smtClean="0"/>
              <a:pPr/>
              <a:t>28 اُكتبر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BD29C1-8945-4B8A-A562-BA5086A58FF5}"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5E639F-78EC-4227-93EE-B6F11B74675F}" type="datetime8">
              <a:rPr lang="fa-IR" smtClean="0"/>
              <a:pPr/>
              <a:t>28 اُكتبر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BD29C1-8945-4B8A-A562-BA5086A58FF5}"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C527884-6F72-4273-9D48-31C7230B550F}" type="slidenum">
              <a:rPr lang="ar-SA"/>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0D73159-3CF5-4F49-A023-FE5FD9FDA6FE}" type="datetime8">
              <a:rPr lang="fa-IR" smtClean="0"/>
              <a:pPr/>
              <a:t>28 اُكتبر 23</a:t>
            </a:fld>
            <a:endParaRPr lang="fa-IR"/>
          </a:p>
        </p:txBody>
      </p:sp>
      <p:sp>
        <p:nvSpPr>
          <p:cNvPr id="9" name="Slide Number Placeholder 8"/>
          <p:cNvSpPr>
            <a:spLocks noGrp="1"/>
          </p:cNvSpPr>
          <p:nvPr>
            <p:ph type="sldNum" sz="quarter" idx="15"/>
          </p:nvPr>
        </p:nvSpPr>
        <p:spPr/>
        <p:txBody>
          <a:bodyPr rtlCol="0"/>
          <a:lstStyle/>
          <a:p>
            <a:fld id="{C7BD29C1-8945-4B8A-A562-BA5086A58FF5}"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897E04F-C161-4D2B-A49B-8831CC8ADB17}" type="datetime8">
              <a:rPr lang="fa-IR" smtClean="0"/>
              <a:pPr/>
              <a:t>28 اُكتبر 23</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7BD29C1-8945-4B8A-A562-BA5086A58FF5}"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00578E-11CA-4061-A209-AF468E33F8DF}" type="datetime8">
              <a:rPr lang="fa-IR" smtClean="0"/>
              <a:pPr/>
              <a:t>28 اُكتبر 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BD29C1-8945-4B8A-A562-BA5086A58FF5}"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3BE31E1-49D4-4BEF-A52B-45D43F70AD9D}" type="datetime8">
              <a:rPr lang="fa-IR" smtClean="0"/>
              <a:pPr/>
              <a:t>28 اُكتبر 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7BD29C1-8945-4B8A-A562-BA5086A58FF5}"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F3560E7-5641-4F70-8D90-338E596F5881}" type="datetime8">
              <a:rPr lang="fa-IR" smtClean="0"/>
              <a:pPr/>
              <a:t>28 اُكتبر 23</a:t>
            </a:fld>
            <a:endParaRPr lang="fa-IR"/>
          </a:p>
        </p:txBody>
      </p:sp>
      <p:sp>
        <p:nvSpPr>
          <p:cNvPr id="7" name="Slide Number Placeholder 6"/>
          <p:cNvSpPr>
            <a:spLocks noGrp="1"/>
          </p:cNvSpPr>
          <p:nvPr>
            <p:ph type="sldNum" sz="quarter" idx="11"/>
          </p:nvPr>
        </p:nvSpPr>
        <p:spPr/>
        <p:txBody>
          <a:bodyPr rtlCol="0"/>
          <a:lstStyle/>
          <a:p>
            <a:fld id="{C7BD29C1-8945-4B8A-A562-BA5086A58FF5}"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C24D4-A3AF-468E-8861-D3764C55D2FB}" type="datetime8">
              <a:rPr lang="fa-IR" smtClean="0"/>
              <a:pPr/>
              <a:t>28 اُكتبر 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7BD29C1-8945-4B8A-A562-BA5086A58FF5}"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E3D3A52-5384-4441-8FA7-D564E4182AC8}" type="datetime8">
              <a:rPr lang="fa-IR" smtClean="0"/>
              <a:pPr/>
              <a:t>28 اُكتبر 23</a:t>
            </a:fld>
            <a:endParaRPr lang="fa-IR"/>
          </a:p>
        </p:txBody>
      </p:sp>
      <p:sp>
        <p:nvSpPr>
          <p:cNvPr id="22" name="Slide Number Placeholder 21"/>
          <p:cNvSpPr>
            <a:spLocks noGrp="1"/>
          </p:cNvSpPr>
          <p:nvPr>
            <p:ph type="sldNum" sz="quarter" idx="15"/>
          </p:nvPr>
        </p:nvSpPr>
        <p:spPr/>
        <p:txBody>
          <a:bodyPr rtlCol="0"/>
          <a:lstStyle/>
          <a:p>
            <a:fld id="{C7BD29C1-8945-4B8A-A562-BA5086A58FF5}"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9C275DD-D7C1-42F5-9957-EA67365D728C}" type="datetime8">
              <a:rPr lang="fa-IR" smtClean="0"/>
              <a:pPr/>
              <a:t>28 اُكتبر 23</a:t>
            </a:fld>
            <a:endParaRPr lang="fa-IR"/>
          </a:p>
        </p:txBody>
      </p:sp>
      <p:sp>
        <p:nvSpPr>
          <p:cNvPr id="18" name="Slide Number Placeholder 17"/>
          <p:cNvSpPr>
            <a:spLocks noGrp="1"/>
          </p:cNvSpPr>
          <p:nvPr>
            <p:ph type="sldNum" sz="quarter" idx="11"/>
          </p:nvPr>
        </p:nvSpPr>
        <p:spPr/>
        <p:txBody>
          <a:bodyPr rtlCol="0"/>
          <a:lstStyle/>
          <a:p>
            <a:fld id="{C7BD29C1-8945-4B8A-A562-BA5086A58FF5}"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149F403-F438-4726-B325-62907CA845AF}" type="datetime8">
              <a:rPr lang="fa-IR" smtClean="0"/>
              <a:pPr/>
              <a:t>28 اُكتبر 23</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BD29C1-8945-4B8A-A562-BA5086A58FF5}"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admin-apps.isiknowledge.com/JCR/JCR?SID=1DNk3agcKAH@kLlb9CH"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ISI workshop</a:t>
            </a:r>
            <a:br>
              <a:rPr lang="en-US" dirty="0" smtClean="0"/>
            </a:br>
            <a:r>
              <a:rPr lang="en-US" dirty="0" smtClean="0"/>
              <a:t>How To Publish a Research</a:t>
            </a:r>
            <a:endParaRPr lang="fa-IR" dirty="0"/>
          </a:p>
        </p:txBody>
      </p:sp>
      <p:sp>
        <p:nvSpPr>
          <p:cNvPr id="3" name="Subtitle 2"/>
          <p:cNvSpPr>
            <a:spLocks noGrp="1"/>
          </p:cNvSpPr>
          <p:nvPr>
            <p:ph type="subTitle" idx="1"/>
          </p:nvPr>
        </p:nvSpPr>
        <p:spPr>
          <a:xfrm>
            <a:off x="2286000" y="5003322"/>
            <a:ext cx="6172200" cy="1161982"/>
          </a:xfrm>
        </p:spPr>
        <p:txBody>
          <a:bodyPr>
            <a:normAutofit/>
          </a:bodyPr>
          <a:lstStyle/>
          <a:p>
            <a:r>
              <a:rPr lang="en-US" sz="2400" dirty="0" smtClean="0">
                <a:solidFill>
                  <a:schemeClr val="tx1"/>
                </a:solidFill>
              </a:rPr>
              <a:t>Dr. </a:t>
            </a:r>
            <a:r>
              <a:rPr lang="en-US" sz="2400" dirty="0" err="1" smtClean="0">
                <a:solidFill>
                  <a:schemeClr val="tx1"/>
                </a:solidFill>
              </a:rPr>
              <a:t>Mehrdad</a:t>
            </a:r>
            <a:r>
              <a:rPr lang="en-US" sz="2400" dirty="0" smtClean="0">
                <a:solidFill>
                  <a:schemeClr val="tx1"/>
                </a:solidFill>
              </a:rPr>
              <a:t> </a:t>
            </a:r>
            <a:r>
              <a:rPr lang="en-US" sz="2400" dirty="0" err="1" smtClean="0">
                <a:solidFill>
                  <a:schemeClr val="tx1"/>
                </a:solidFill>
              </a:rPr>
              <a:t>Amiri</a:t>
            </a:r>
            <a:endParaRPr lang="en-US" sz="2400" dirty="0" smtClean="0">
              <a:solidFill>
                <a:schemeClr val="tx1"/>
              </a:solidFill>
            </a:endParaRPr>
          </a:p>
          <a:p>
            <a:r>
              <a:rPr lang="en-US" sz="2400" dirty="0" err="1" smtClean="0">
                <a:solidFill>
                  <a:schemeClr val="tx1"/>
                </a:solidFill>
              </a:rPr>
              <a:t>Farhangian</a:t>
            </a:r>
            <a:r>
              <a:rPr lang="en-US" sz="2400" dirty="0" smtClean="0">
                <a:solidFill>
                  <a:schemeClr val="tx1"/>
                </a:solidFill>
              </a:rPr>
              <a:t> University</a:t>
            </a:r>
            <a:endParaRPr lang="en-US" sz="2400" dirty="0" smtClean="0">
              <a:solidFill>
                <a:schemeClr val="tx1"/>
              </a:solidFill>
            </a:endParaRPr>
          </a:p>
        </p:txBody>
      </p:sp>
      <p:sp>
        <p:nvSpPr>
          <p:cNvPr id="4" name="TextBox 3"/>
          <p:cNvSpPr txBox="1"/>
          <p:nvPr/>
        </p:nvSpPr>
        <p:spPr>
          <a:xfrm>
            <a:off x="2428860" y="428604"/>
            <a:ext cx="5072098" cy="461665"/>
          </a:xfrm>
          <a:prstGeom prst="rect">
            <a:avLst/>
          </a:prstGeom>
          <a:noFill/>
        </p:spPr>
        <p:txBody>
          <a:bodyPr wrap="square" rtlCol="1">
            <a:spAutoFit/>
          </a:bodyPr>
          <a:lstStyle/>
          <a:p>
            <a:pPr algn="l" rtl="0"/>
            <a:r>
              <a:rPr lang="en-US" sz="2400" b="1" dirty="0" smtClean="0">
                <a:solidFill>
                  <a:srgbClr val="7030A0"/>
                </a:solidFill>
                <a:effectLst>
                  <a:outerShdw blurRad="38100" dist="38100" dir="2700000" algn="tl">
                    <a:srgbClr val="000000">
                      <a:alpha val="43137"/>
                    </a:srgbClr>
                  </a:outerShdw>
                </a:effectLst>
              </a:rPr>
              <a:t>In the name of God </a:t>
            </a:r>
            <a:endParaRPr lang="fa-IR" sz="2400" b="1" dirty="0">
              <a:solidFill>
                <a:srgbClr val="7030A0"/>
              </a:solidFill>
              <a:effectLst>
                <a:outerShdw blurRad="38100" dist="38100" dir="2700000" algn="tl">
                  <a:srgbClr val="000000">
                    <a:alpha val="43137"/>
                  </a:srgbClr>
                </a:outerShdw>
              </a:effectLst>
            </a:endParaRPr>
          </a:p>
        </p:txBody>
      </p:sp>
      <p:pic>
        <p:nvPicPr>
          <p:cNvPr id="5" name="Picture 4" descr="D:\ISI\isi_logo_red_large.gif"/>
          <p:cNvPicPr/>
          <p:nvPr/>
        </p:nvPicPr>
        <p:blipFill>
          <a:blip r:embed="rId2"/>
          <a:srcRect b="21478"/>
          <a:stretch>
            <a:fillRect/>
          </a:stretch>
        </p:blipFill>
        <p:spPr bwMode="auto">
          <a:xfrm>
            <a:off x="2643174" y="857232"/>
            <a:ext cx="5731510" cy="285752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7BD29C1-8945-4B8A-A562-BA5086A58FF5}" type="slidenum">
              <a:rPr lang="fa-IR" smtClean="0"/>
              <a:pPr/>
              <a:t>1</a:t>
            </a:fld>
            <a:endParaRPr lang="fa-I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2133600" cy="476250"/>
          </a:xfrm>
          <a:prstGeom prst="rect">
            <a:avLst/>
          </a:prstGeom>
        </p:spPr>
        <p:txBody>
          <a:bodyPr/>
          <a:lstStyle/>
          <a:p>
            <a:fld id="{19D2F347-C9F4-457C-96C1-8FEC4DABD951}" type="slidenum">
              <a:rPr lang="ar-SA"/>
              <a:pPr/>
              <a:t>10</a:t>
            </a:fld>
            <a:endParaRPr lang="en-US"/>
          </a:p>
        </p:txBody>
      </p:sp>
      <p:sp>
        <p:nvSpPr>
          <p:cNvPr id="64514" name="Rectangle 2"/>
          <p:cNvSpPr>
            <a:spLocks noGrp="1" noChangeArrowheads="1"/>
          </p:cNvSpPr>
          <p:nvPr>
            <p:ph type="title"/>
          </p:nvPr>
        </p:nvSpPr>
        <p:spPr>
          <a:xfrm>
            <a:off x="609600" y="914400"/>
            <a:ext cx="8229600" cy="1143000"/>
          </a:xfrm>
        </p:spPr>
        <p:txBody>
          <a:bodyPr>
            <a:normAutofit fontScale="90000"/>
          </a:bodyPr>
          <a:lstStyle/>
          <a:p>
            <a:pPr algn="r"/>
            <a:r>
              <a:rPr lang="fa-IR" sz="1800" b="1">
                <a:solidFill>
                  <a:schemeClr val="tx1"/>
                </a:solidFill>
                <a:effectLst>
                  <a:outerShdw blurRad="38100" dist="38100" dir="2700000" algn="tl">
                    <a:srgbClr val="C0C0C0"/>
                  </a:outerShdw>
                </a:effectLst>
                <a:cs typeface="B Nazanin" pitchFamily="2" charset="-78"/>
              </a:rPr>
              <a:t>- جستجوی </a:t>
            </a:r>
            <a:r>
              <a:rPr lang="fa-IR" sz="2400" b="1">
                <a:solidFill>
                  <a:srgbClr val="FF0000"/>
                </a:solidFill>
                <a:effectLst>
                  <a:outerShdw blurRad="38100" dist="38100" dir="2700000" algn="tl">
                    <a:srgbClr val="C0C0C0"/>
                  </a:outerShdw>
                </a:effectLst>
                <a:cs typeface="B Nazanin" pitchFamily="2" charset="-78"/>
              </a:rPr>
              <a:t>1650</a:t>
            </a:r>
            <a:r>
              <a:rPr lang="fa-IR" sz="1800" b="1">
                <a:solidFill>
                  <a:schemeClr val="tx1"/>
                </a:solidFill>
                <a:effectLst>
                  <a:outerShdw blurRad="38100" dist="38100" dir="2700000" algn="tl">
                    <a:srgbClr val="C0C0C0"/>
                  </a:outerShdw>
                </a:effectLst>
                <a:cs typeface="B Nazanin" pitchFamily="2" charset="-78"/>
              </a:rPr>
              <a:t> مقاله نمونه گیری شده در آخرین ویرایش پایگاه اطلاعاتی پیوسته وب آو ساینس (آی.اِس.آی)</a:t>
            </a:r>
            <a:br>
              <a:rPr lang="fa-IR" sz="1800" b="1">
                <a:solidFill>
                  <a:schemeClr val="tx1"/>
                </a:solidFill>
                <a:effectLst>
                  <a:outerShdw blurRad="38100" dist="38100" dir="2700000" algn="tl">
                    <a:srgbClr val="C0C0C0"/>
                  </a:outerShdw>
                </a:effectLst>
                <a:cs typeface="B Nazanin" pitchFamily="2" charset="-78"/>
              </a:rPr>
            </a:br>
            <a:r>
              <a:rPr lang="fa-IR" sz="2000" b="1">
                <a:solidFill>
                  <a:schemeClr val="tx1"/>
                </a:solidFill>
                <a:effectLst>
                  <a:outerShdw blurRad="38100" dist="38100" dir="2700000" algn="tl">
                    <a:srgbClr val="C0C0C0"/>
                  </a:outerShdw>
                </a:effectLst>
                <a:cs typeface="B Nazanin" pitchFamily="2" charset="-78"/>
              </a:rPr>
              <a:t>- </a:t>
            </a:r>
            <a:r>
              <a:rPr lang="fa-IR" sz="1800" b="1">
                <a:solidFill>
                  <a:schemeClr val="tx1"/>
                </a:solidFill>
                <a:effectLst>
                  <a:outerShdw blurRad="38100" dist="38100" dir="2700000" algn="tl">
                    <a:srgbClr val="C0C0C0"/>
                  </a:outerShdw>
                </a:effectLst>
                <a:cs typeface="B Nazanin" pitchFamily="2" charset="-78"/>
              </a:rPr>
              <a:t>ثبت تعداد و نوع استنادها از طریق انتخاب گزینه</a:t>
            </a:r>
            <a:r>
              <a:rPr lang="en-US" sz="2400" b="1">
                <a:solidFill>
                  <a:srgbClr val="0033CC"/>
                </a:solidFill>
                <a:effectLst>
                  <a:outerShdw blurRad="38100" dist="38100" dir="2700000" algn="tl">
                    <a:srgbClr val="C0C0C0"/>
                  </a:outerShdw>
                </a:effectLst>
                <a:cs typeface="B Nazanin" pitchFamily="2" charset="-78"/>
              </a:rPr>
              <a:t>Times Cited</a:t>
            </a:r>
            <a:r>
              <a:rPr lang="en-US" sz="1800" b="1">
                <a:solidFill>
                  <a:schemeClr val="tx1"/>
                </a:solidFill>
                <a:effectLst>
                  <a:outerShdw blurRad="38100" dist="38100" dir="2700000" algn="tl">
                    <a:srgbClr val="C0C0C0"/>
                  </a:outerShdw>
                </a:effectLst>
                <a:cs typeface="B Nazanin" pitchFamily="2" charset="-78"/>
              </a:rPr>
              <a:t>  </a:t>
            </a:r>
            <a:r>
              <a:rPr lang="fa-IR" sz="1800" b="1">
                <a:solidFill>
                  <a:schemeClr val="tx1"/>
                </a:solidFill>
                <a:effectLst>
                  <a:outerShdw blurRad="38100" dist="38100" dir="2700000" algn="tl">
                    <a:srgbClr val="C0C0C0"/>
                  </a:outerShdw>
                </a:effectLst>
                <a:cs typeface="B Nazanin" pitchFamily="2" charset="-78"/>
              </a:rPr>
              <a:t> برای مطالعات کیفی </a:t>
            </a:r>
            <a:r>
              <a:rPr lang="fa-IR" sz="1800" b="1">
                <a:solidFill>
                  <a:srgbClr val="00CC00"/>
                </a:solidFill>
                <a:effectLst>
                  <a:outerShdw blurRad="38100" dist="38100" dir="2700000" algn="tl">
                    <a:srgbClr val="C0C0C0"/>
                  </a:outerShdw>
                </a:effectLst>
                <a:cs typeface="B Nazanin" pitchFamily="2" charset="-78"/>
              </a:rPr>
              <a:t>(جزئیات در متن)</a:t>
            </a:r>
            <a:endParaRPr lang="en-US" sz="1800" b="1">
              <a:solidFill>
                <a:srgbClr val="00CC00"/>
              </a:solidFill>
              <a:effectLst>
                <a:outerShdw blurRad="38100" dist="38100" dir="2700000" algn="tl">
                  <a:srgbClr val="C0C0C0"/>
                </a:outerShdw>
              </a:effectLst>
              <a:cs typeface="B Nazanin" pitchFamily="2" charset="-78"/>
            </a:endParaRPr>
          </a:p>
        </p:txBody>
      </p:sp>
      <p:pic>
        <p:nvPicPr>
          <p:cNvPr id="64516" name="Picture 4"/>
          <p:cNvPicPr>
            <a:picLocks noChangeAspect="1" noChangeArrowheads="1"/>
          </p:cNvPicPr>
          <p:nvPr/>
        </p:nvPicPr>
        <p:blipFill>
          <a:blip r:embed="rId3"/>
          <a:srcRect/>
          <a:stretch>
            <a:fillRect/>
          </a:stretch>
        </p:blipFill>
        <p:spPr bwMode="auto">
          <a:xfrm>
            <a:off x="228600" y="2209800"/>
            <a:ext cx="8686800" cy="3987800"/>
          </a:xfrm>
          <a:prstGeom prst="rect">
            <a:avLst/>
          </a:prstGeom>
          <a:noFill/>
        </p:spPr>
      </p:pic>
      <p:sp>
        <p:nvSpPr>
          <p:cNvPr id="64517" name="Rectangle 5"/>
          <p:cNvSpPr>
            <a:spLocks noChangeArrowheads="1"/>
          </p:cNvSpPr>
          <p:nvPr/>
        </p:nvSpPr>
        <p:spPr bwMode="auto">
          <a:xfrm>
            <a:off x="381000" y="228600"/>
            <a:ext cx="8305800" cy="641350"/>
          </a:xfrm>
          <a:prstGeom prst="rect">
            <a:avLst/>
          </a:prstGeom>
          <a:noFill/>
          <a:ln w="9525">
            <a:noFill/>
            <a:miter lim="800000"/>
            <a:headEnd/>
            <a:tailEnd/>
          </a:ln>
          <a:effectLst/>
        </p:spPr>
        <p:txBody>
          <a:bodyPr>
            <a:spAutoFit/>
          </a:bodyPr>
          <a:lstStyle/>
          <a:p>
            <a:r>
              <a:rPr lang="fa-IR" sz="3600" b="1">
                <a:solidFill>
                  <a:schemeClr val="tx2"/>
                </a:solidFill>
                <a:effectLst>
                  <a:outerShdw blurRad="38100" dist="38100" dir="2700000" algn="tl">
                    <a:srgbClr val="C0C0C0"/>
                  </a:outerShdw>
                </a:effectLst>
                <a:cs typeface="B Nazanin" pitchFamily="2" charset="-78"/>
              </a:rPr>
              <a:t>روش تحقیق- </a:t>
            </a:r>
            <a:r>
              <a:rPr lang="fa-IR" sz="2400" b="1">
                <a:solidFill>
                  <a:srgbClr val="FF0000"/>
                </a:solidFill>
                <a:effectLst>
                  <a:outerShdw blurRad="38100" dist="38100" dir="2700000" algn="tl">
                    <a:srgbClr val="C0C0C0"/>
                  </a:outerShdw>
                </a:effectLst>
                <a:latin typeface="Alba Matter" pitchFamily="2" charset="0"/>
                <a:cs typeface="B Nazanin" pitchFamily="2" charset="-78"/>
              </a:rPr>
              <a:t>گردآوری استنادها- </a:t>
            </a:r>
            <a:r>
              <a:rPr lang="fa-IR" sz="2400" b="1" u="sng">
                <a:solidFill>
                  <a:srgbClr val="FF0000"/>
                </a:solidFill>
                <a:effectLst>
                  <a:outerShdw blurRad="38100" dist="38100" dir="2700000" algn="tl">
                    <a:srgbClr val="C0C0C0"/>
                  </a:outerShdw>
                </a:effectLst>
                <a:latin typeface="Alba Matter" pitchFamily="2" charset="0"/>
                <a:cs typeface="B Nazanin" pitchFamily="2" charset="-78"/>
              </a:rPr>
              <a:t>آی.اِس.آی</a:t>
            </a:r>
            <a:endParaRPr lang="en-US" sz="2400" b="1" u="sng">
              <a:solidFill>
                <a:srgbClr val="FF0000"/>
              </a:solidFill>
              <a:latin typeface="Alba Matter" pitchFamily="2" charset="0"/>
              <a:cs typeface="B Nazanin" pitchFamily="2" charset="-78"/>
            </a:endParaRPr>
          </a:p>
        </p:txBody>
      </p:sp>
      <p:graphicFrame>
        <p:nvGraphicFramePr>
          <p:cNvPr id="64531" name="Object 19"/>
          <p:cNvGraphicFramePr>
            <a:graphicFrameLocks noGrp="1" noChangeAspect="1"/>
          </p:cNvGraphicFramePr>
          <p:nvPr>
            <p:ph idx="1"/>
          </p:nvPr>
        </p:nvGraphicFramePr>
        <p:xfrm>
          <a:off x="0" y="0"/>
          <a:ext cx="5562600" cy="398463"/>
        </p:xfrm>
        <a:graphic>
          <a:graphicData uri="http://schemas.openxmlformats.org/presentationml/2006/ole">
            <mc:AlternateContent xmlns:mc="http://schemas.openxmlformats.org/markup-compatibility/2006">
              <mc:Choice xmlns:v="urn:schemas-microsoft-com:vml" Requires="v">
                <p:oleObj spid="_x0000_s1027" name="Photo Editor Photo" r:id="rId4" imgW="3333333" imgH="237969" progId="">
                  <p:embed/>
                </p:oleObj>
              </mc:Choice>
              <mc:Fallback>
                <p:oleObj name="Photo Editor Photo" r:id="rId4" imgW="3333333" imgH="23796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5626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E5FF6E-29A8-4682-975C-88069D5C38E6}" type="slidenum">
              <a:rPr lang="ar-SA"/>
              <a:pPr/>
              <a:t>11</a:t>
            </a:fld>
            <a:endParaRPr lang="en-US"/>
          </a:p>
        </p:txBody>
      </p:sp>
      <p:pic>
        <p:nvPicPr>
          <p:cNvPr id="90115" name="Picture 3"/>
          <p:cNvPicPr>
            <a:picLocks noChangeAspect="1" noChangeArrowheads="1"/>
          </p:cNvPicPr>
          <p:nvPr/>
        </p:nvPicPr>
        <p:blipFill>
          <a:blip r:embed="rId3"/>
          <a:srcRect/>
          <a:stretch>
            <a:fillRect/>
          </a:stretch>
        </p:blipFill>
        <p:spPr bwMode="auto">
          <a:xfrm>
            <a:off x="228600" y="2209800"/>
            <a:ext cx="8686800" cy="3987800"/>
          </a:xfrm>
          <a:prstGeom prst="rect">
            <a:avLst/>
          </a:prstGeom>
          <a:noFill/>
        </p:spPr>
      </p:pic>
      <p:sp>
        <p:nvSpPr>
          <p:cNvPr id="90117" name="Line 5"/>
          <p:cNvSpPr>
            <a:spLocks noChangeShapeType="1"/>
          </p:cNvSpPr>
          <p:nvPr/>
        </p:nvSpPr>
        <p:spPr bwMode="auto">
          <a:xfrm flipV="1">
            <a:off x="381000" y="5334000"/>
            <a:ext cx="1371600" cy="533400"/>
          </a:xfrm>
          <a:prstGeom prst="line">
            <a:avLst/>
          </a:prstGeom>
          <a:noFill/>
          <a:ln w="57150">
            <a:solidFill>
              <a:schemeClr val="tx1"/>
            </a:solidFill>
            <a:round/>
            <a:headEnd/>
            <a:tailEnd type="stealth" w="lg" len="lg"/>
          </a:ln>
          <a:effectLst/>
        </p:spPr>
        <p:txBody>
          <a:bodyPr/>
          <a:lstStyle/>
          <a:p>
            <a:endParaRPr lang="fa-IR"/>
          </a:p>
        </p:txBody>
      </p:sp>
      <p:graphicFrame>
        <p:nvGraphicFramePr>
          <p:cNvPr id="90119" name="Object 7"/>
          <p:cNvGraphicFramePr>
            <a:graphicFrameLocks noGrp="1" noChangeAspect="1"/>
          </p:cNvGraphicFramePr>
          <p:nvPr>
            <p:ph/>
          </p:nvPr>
        </p:nvGraphicFramePr>
        <p:xfrm>
          <a:off x="0" y="0"/>
          <a:ext cx="5562600" cy="396875"/>
        </p:xfrm>
        <a:graphic>
          <a:graphicData uri="http://schemas.openxmlformats.org/presentationml/2006/ole">
            <mc:AlternateContent xmlns:mc="http://schemas.openxmlformats.org/markup-compatibility/2006">
              <mc:Choice xmlns:v="urn:schemas-microsoft-com:vml" Requires="v">
                <p:oleObj spid="_x0000_s2051" name="Photo Editor Photo" r:id="rId4" imgW="3333333" imgH="237969" progId="">
                  <p:embed/>
                </p:oleObj>
              </mc:Choice>
              <mc:Fallback>
                <p:oleObj name="Photo Editor Photo" r:id="rId4" imgW="3333333" imgH="23796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12</a:t>
            </a:fld>
            <a:endParaRPr lang="fa-IR"/>
          </a:p>
        </p:txBody>
      </p:sp>
      <p:sp>
        <p:nvSpPr>
          <p:cNvPr id="3" name="TextBox 2"/>
          <p:cNvSpPr txBox="1"/>
          <p:nvPr/>
        </p:nvSpPr>
        <p:spPr>
          <a:xfrm>
            <a:off x="214282" y="642918"/>
            <a:ext cx="8358246" cy="3108543"/>
          </a:xfrm>
          <a:prstGeom prst="rect">
            <a:avLst/>
          </a:prstGeom>
          <a:noFill/>
        </p:spPr>
        <p:txBody>
          <a:bodyPr wrap="square" rtlCol="1">
            <a:spAutoFit/>
          </a:bodyPr>
          <a:lstStyle/>
          <a:p>
            <a:pPr algn="ctr"/>
            <a:r>
              <a:rPr lang="en-US" sz="2800" b="1" dirty="0" smtClean="0">
                <a:cs typeface="2  Kamran" pitchFamily="2" charset="-78"/>
              </a:rPr>
              <a:t>Iranian Journal ISI</a:t>
            </a:r>
          </a:p>
          <a:p>
            <a:endParaRPr lang="en-US" sz="2400" dirty="0" smtClean="0">
              <a:cs typeface="2  Kamran" pitchFamily="2" charset="-78"/>
            </a:endParaRPr>
          </a:p>
          <a:p>
            <a:r>
              <a:rPr lang="en-US" sz="2400" dirty="0" smtClean="0">
                <a:cs typeface="2  Kamran" pitchFamily="2" charset="-78"/>
              </a:rPr>
              <a:t>     </a:t>
            </a:r>
            <a:r>
              <a:rPr lang="fa-IR" sz="2400" dirty="0" smtClean="0">
                <a:cs typeface="2  Kamran" pitchFamily="2" charset="-78"/>
              </a:rPr>
              <a:t>1)</a:t>
            </a:r>
            <a:r>
              <a:rPr lang="en-US" sz="2400" dirty="0" smtClean="0">
                <a:cs typeface="2  Kamran" pitchFamily="2" charset="-78"/>
              </a:rPr>
              <a:t>   </a:t>
            </a:r>
            <a:r>
              <a:rPr lang="fa-IR" sz="2400" dirty="0" smtClean="0">
                <a:cs typeface="2  Kamran" pitchFamily="2" charset="-78"/>
              </a:rPr>
              <a:t>فهرست حاضر، معرف 56 عنوان نشریه ایرانی از 16472 عنوان نشریه موجود در فـهــرسـت اصـلی نشریـات</a:t>
            </a:r>
            <a:r>
              <a:rPr lang="en-US" sz="2400" dirty="0" smtClean="0">
                <a:cs typeface="2  Kamran" pitchFamily="2" charset="-78"/>
              </a:rPr>
              <a:t>(Master Journal List)  </a:t>
            </a:r>
            <a:r>
              <a:rPr lang="fa-IR" sz="2400" dirty="0" smtClean="0">
                <a:cs typeface="2  Kamran" pitchFamily="2" charset="-78"/>
              </a:rPr>
              <a:t> نمايه استنادی بین المللی </a:t>
            </a:r>
            <a:r>
              <a:rPr lang="en-US" sz="2400" dirty="0" smtClean="0">
                <a:cs typeface="2  Kamran" pitchFamily="2" charset="-78"/>
              </a:rPr>
              <a:t>ISI </a:t>
            </a:r>
            <a:r>
              <a:rPr lang="fa-IR" sz="2400" dirty="0" smtClean="0">
                <a:cs typeface="2  Kamran" pitchFamily="2" charset="-78"/>
              </a:rPr>
              <a:t>به نشانی اینترنتی </a:t>
            </a:r>
            <a:r>
              <a:rPr lang="en-US" sz="2400" dirty="0" smtClean="0">
                <a:cs typeface="2  Kamran" pitchFamily="2" charset="-78"/>
              </a:rPr>
              <a:t>www.isinet.com </a:t>
            </a:r>
            <a:r>
              <a:rPr lang="fa-IR" sz="2400" dirty="0" smtClean="0">
                <a:cs typeface="2  Kamran" pitchFamily="2" charset="-78"/>
              </a:rPr>
              <a:t>می باشد.</a:t>
            </a:r>
          </a:p>
          <a:p>
            <a:r>
              <a:rPr lang="fa-IR" sz="2400" dirty="0" smtClean="0">
                <a:cs typeface="2  Kamran" pitchFamily="2" charset="-78"/>
              </a:rPr>
              <a:t>      2)  25 عنوان نشریه که با علامت * مشخص شده اند، در بخش</a:t>
            </a:r>
            <a:r>
              <a:rPr lang="en-US" sz="2400" dirty="0" smtClean="0">
                <a:cs typeface="2  Kamran" pitchFamily="2" charset="-78"/>
              </a:rPr>
              <a:t>(Web of Knowledge) </a:t>
            </a:r>
            <a:r>
              <a:rPr lang="fa-IR" sz="2400" dirty="0" smtClean="0">
                <a:cs typeface="2  Kamran" pitchFamily="2" charset="-78"/>
              </a:rPr>
              <a:t>پایگاه </a:t>
            </a:r>
            <a:r>
              <a:rPr lang="en-US" sz="2400" dirty="0" smtClean="0">
                <a:cs typeface="2  Kamran" pitchFamily="2" charset="-78"/>
              </a:rPr>
              <a:t>ISI </a:t>
            </a:r>
            <a:r>
              <a:rPr lang="fa-IR" sz="2400" dirty="0" smtClean="0">
                <a:cs typeface="2  Kamran" pitchFamily="2" charset="-78"/>
              </a:rPr>
              <a:t>نیز حضور داشته و دارای ضريب تاثیر </a:t>
            </a:r>
            <a:r>
              <a:rPr lang="en-US" sz="2400" dirty="0" smtClean="0">
                <a:cs typeface="2  Kamran" pitchFamily="2" charset="-78"/>
              </a:rPr>
              <a:t>Impact Factor) </a:t>
            </a:r>
            <a:r>
              <a:rPr lang="fa-IR" sz="2400" dirty="0" smtClean="0">
                <a:cs typeface="2  Kamran" pitchFamily="2" charset="-78"/>
              </a:rPr>
              <a:t>) می باشند.</a:t>
            </a:r>
          </a:p>
          <a:p>
            <a:endParaRPr lang="fa-IR" sz="2400" dirty="0">
              <a:cs typeface="2  Kamra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13</a:t>
            </a:fld>
            <a:endParaRPr lang="fa-IR"/>
          </a:p>
        </p:txBody>
      </p:sp>
      <p:graphicFrame>
        <p:nvGraphicFramePr>
          <p:cNvPr id="4" name="Table 3"/>
          <p:cNvGraphicFramePr>
            <a:graphicFrameLocks noGrp="1"/>
          </p:cNvGraphicFramePr>
          <p:nvPr/>
        </p:nvGraphicFramePr>
        <p:xfrm>
          <a:off x="142844" y="71414"/>
          <a:ext cx="8858312" cy="6755497"/>
        </p:xfrm>
        <a:graphic>
          <a:graphicData uri="http://schemas.openxmlformats.org/drawingml/2006/table">
            <a:tbl>
              <a:tblPr/>
              <a:tblGrid>
                <a:gridCol w="4429156"/>
                <a:gridCol w="4429156"/>
              </a:tblGrid>
              <a:tr h="124240">
                <a:tc>
                  <a:txBody>
                    <a:bodyPr/>
                    <a:lstStyle/>
                    <a:p>
                      <a:pPr algn="r" rtl="0">
                        <a:lnSpc>
                          <a:spcPct val="115000"/>
                        </a:lnSpc>
                        <a:spcAft>
                          <a:spcPts val="0"/>
                        </a:spcAft>
                      </a:pPr>
                      <a:r>
                        <a:rPr lang="en-US" sz="1100" b="1" dirty="0">
                          <a:solidFill>
                            <a:srgbClr val="5F497A"/>
                          </a:solidFill>
                          <a:latin typeface="Times New Roman"/>
                          <a:ea typeface="Calibri"/>
                          <a:cs typeface="Arial"/>
                        </a:rPr>
                        <a:t>Iranian Journal ISI</a:t>
                      </a:r>
                      <a:endParaRPr lang="en-US" sz="950" b="1" dirty="0">
                        <a:solidFill>
                          <a:srgbClr val="5F497A"/>
                        </a:solidFill>
                        <a:latin typeface="Calibri"/>
                        <a:ea typeface="Calibri"/>
                        <a:cs typeface="Arial"/>
                      </a:endParaRPr>
                    </a:p>
                  </a:txBody>
                  <a:tcPr marL="55410" marR="5541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l" rtl="0">
                        <a:lnSpc>
                          <a:spcPct val="115000"/>
                        </a:lnSpc>
                        <a:spcAft>
                          <a:spcPts val="0"/>
                        </a:spcAft>
                      </a:pPr>
                      <a:endParaRPr lang="en-US" sz="950">
                        <a:solidFill>
                          <a:srgbClr val="5F497A"/>
                        </a:solidFill>
                        <a:latin typeface="Times New Roman"/>
                        <a:ea typeface="Calibri"/>
                        <a:cs typeface="Arial"/>
                      </a:endParaRPr>
                    </a:p>
                  </a:txBody>
                  <a:tcPr marL="55410" marR="5541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24240">
                <a:tc>
                  <a:txBody>
                    <a:bodyPr/>
                    <a:lstStyle/>
                    <a:p>
                      <a:pPr algn="l" rtl="0">
                        <a:lnSpc>
                          <a:spcPct val="115000"/>
                        </a:lnSpc>
                        <a:spcAft>
                          <a:spcPts val="0"/>
                        </a:spcAft>
                      </a:pPr>
                      <a:r>
                        <a:rPr lang="en-US" sz="950" kern="1200" dirty="0">
                          <a:solidFill>
                            <a:srgbClr val="5F497A"/>
                          </a:solidFill>
                          <a:latin typeface="Times New Roman"/>
                          <a:ea typeface="+mn-ea"/>
                          <a:cs typeface="Arial"/>
                        </a:rPr>
                        <a:t>1.    APPLIED ENTOMOLOGY AND PHYTOPATHOLOGY (Annual)</a:t>
                      </a:r>
                      <a:endParaRPr lang="en-US" sz="950" dirty="0">
                        <a:solidFill>
                          <a:srgbClr val="5F497A"/>
                        </a:solidFill>
                        <a:latin typeface="Calibri"/>
                        <a:ea typeface="Calibri"/>
                        <a:cs typeface="Arial"/>
                      </a:endParaRPr>
                    </a:p>
                  </a:txBody>
                  <a:tcPr marL="55410" marR="5541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2.  *ARCHIVES OF IRANIAN MEDICINE (Quarterly)</a:t>
                      </a:r>
                      <a:endParaRPr lang="en-US" sz="950">
                        <a:solidFill>
                          <a:srgbClr val="5F497A"/>
                        </a:solidFill>
                        <a:latin typeface="Calibri"/>
                        <a:ea typeface="Calibri"/>
                        <a:cs typeface="Arial"/>
                      </a:endParaRPr>
                    </a:p>
                  </a:txBody>
                  <a:tcPr marL="55410" marR="5541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3. *BANACH JOURNAL OF MATHEMATICAL ANALYSIS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4. *BULLETIN OF THE IRANIAN MATHEMATICAL SOCIETY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5. CASPIAN JOURNAL OF ENVIRONMENTAL SCIENCES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6. *DARU-JOURNAL OF FACULTY OF PHARMACY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124240">
                <a:tc>
                  <a:txBody>
                    <a:bodyPr/>
                    <a:lstStyle/>
                    <a:p>
                      <a:pPr algn="l" rtl="0">
                        <a:lnSpc>
                          <a:spcPct val="115000"/>
                        </a:lnSpc>
                        <a:spcAft>
                          <a:spcPts val="0"/>
                        </a:spcAft>
                      </a:pPr>
                      <a:r>
                        <a:rPr lang="en-US" sz="950">
                          <a:solidFill>
                            <a:srgbClr val="5F497A"/>
                          </a:solidFill>
                          <a:latin typeface="Times New Roman"/>
                          <a:ea typeface="Calibri"/>
                          <a:cs typeface="Arial"/>
                        </a:rPr>
                        <a:t>7. *HEPATITIS MONTHLY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8. IFRO NEWSLETTER (Irregular)</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9. INTERNATIONAL JOURNAL OF CIVIL ENGINEERING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10. *INTERNATIONAL JOURNAL OF ENVIRONMENTAL RESEARCH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11. *INTERNATIONAL JOURNAL OF ENVIRONMENTAL SCIENCE AND TECHNOLOGY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12. *INTERNATIONAL JOURNAL OF FERTILITY &amp; STERILITY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248480">
                <a:tc>
                  <a:txBody>
                    <a:bodyPr/>
                    <a:lstStyle/>
                    <a:p>
                      <a:pPr algn="l" rtl="0">
                        <a:lnSpc>
                          <a:spcPct val="115000"/>
                        </a:lnSpc>
                        <a:spcAft>
                          <a:spcPts val="0"/>
                        </a:spcAft>
                      </a:pPr>
                      <a:r>
                        <a:rPr lang="en-US" sz="950" dirty="0">
                          <a:solidFill>
                            <a:srgbClr val="5F497A"/>
                          </a:solidFill>
                          <a:latin typeface="Times New Roman"/>
                          <a:ea typeface="Calibri"/>
                          <a:cs typeface="Arial"/>
                        </a:rPr>
                        <a:t>13. *INTERNATIONAL JOURNAL OF PLANT PRODUCTION (Quarterly)</a:t>
                      </a:r>
                      <a:endParaRPr lang="en-US" sz="950" dirty="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14. IRANIAN BIOMEDICAL JOURNAL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15. *IRANIAN JOURNAL OF ALLERGY ASTHMA AND IMMUNOLOGY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16. IRANIAN JOURNAL OF ANIMAL BIOSYSTEMATICS (Annual)</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17. *IRANIAN JOURNAL OF ARTHROPOD-BORNE DISEASES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18. IRANIAN JOURNAL OF BASIC MEDICAL SCIENCES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124240">
                <a:tc>
                  <a:txBody>
                    <a:bodyPr/>
                    <a:lstStyle/>
                    <a:p>
                      <a:pPr algn="l" rtl="0">
                        <a:lnSpc>
                          <a:spcPct val="115000"/>
                        </a:lnSpc>
                        <a:spcAft>
                          <a:spcPts val="0"/>
                        </a:spcAft>
                      </a:pPr>
                      <a:r>
                        <a:rPr lang="en-US" sz="950" dirty="0">
                          <a:solidFill>
                            <a:srgbClr val="5F497A"/>
                          </a:solidFill>
                          <a:latin typeface="Times New Roman"/>
                          <a:ea typeface="Calibri"/>
                          <a:cs typeface="Arial"/>
                        </a:rPr>
                        <a:t>19. IRANIAN JOURNAL OF BIOTECHNOLOGY (Quarterly)</a:t>
                      </a:r>
                      <a:endParaRPr lang="en-US" sz="950" dirty="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20. IRANIAN JOURNAL OF BOTANY (Semiannual) </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21. *IRANIAN JOURNAL OF CHEMISTRY &amp; CHEMICAL ENGINEERING- INTERNATIONAL ENGLISH EDITION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22. IRANIAN JOURNAL OF ENVIRONMENTAL HEALTH SCIENCE &amp; ENGINEERING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124240">
                <a:tc>
                  <a:txBody>
                    <a:bodyPr/>
                    <a:lstStyle/>
                    <a:p>
                      <a:pPr algn="l" rtl="0">
                        <a:lnSpc>
                          <a:spcPct val="115000"/>
                        </a:lnSpc>
                        <a:spcAft>
                          <a:spcPts val="0"/>
                        </a:spcAft>
                      </a:pPr>
                      <a:r>
                        <a:rPr lang="en-US" sz="950">
                          <a:solidFill>
                            <a:srgbClr val="5F497A"/>
                          </a:solidFill>
                          <a:latin typeface="Times New Roman"/>
                          <a:ea typeface="Calibri"/>
                          <a:cs typeface="Arial"/>
                        </a:rPr>
                        <a:t>23. IRANIAN JOURNAL OF FISHERIES SCIENCES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24. *IRANIAN JOURNAL OF FUZZY SYSTEMS (Tri-annual)</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124240">
                <a:tc>
                  <a:txBody>
                    <a:bodyPr/>
                    <a:lstStyle/>
                    <a:p>
                      <a:pPr algn="l" rtl="0">
                        <a:lnSpc>
                          <a:spcPct val="115000"/>
                        </a:lnSpc>
                        <a:spcAft>
                          <a:spcPts val="0"/>
                        </a:spcAft>
                      </a:pPr>
                      <a:r>
                        <a:rPr lang="en-US" sz="950">
                          <a:solidFill>
                            <a:srgbClr val="5F497A"/>
                          </a:solidFill>
                          <a:latin typeface="Times New Roman"/>
                          <a:ea typeface="Calibri"/>
                          <a:cs typeface="Arial"/>
                        </a:rPr>
                        <a:t>25. IRANIAN JOURNAL OF IMMUNOLOGY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26. IRANIAN JOURNAL OF OPHTHALMOLOGY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124240">
                <a:tc>
                  <a:txBody>
                    <a:bodyPr/>
                    <a:lstStyle/>
                    <a:p>
                      <a:pPr algn="l" rtl="0">
                        <a:lnSpc>
                          <a:spcPct val="115000"/>
                        </a:lnSpc>
                        <a:spcAft>
                          <a:spcPts val="0"/>
                        </a:spcAft>
                      </a:pPr>
                      <a:r>
                        <a:rPr lang="en-US" sz="950">
                          <a:solidFill>
                            <a:srgbClr val="5F497A"/>
                          </a:solidFill>
                          <a:latin typeface="Times New Roman"/>
                          <a:ea typeface="Calibri"/>
                          <a:cs typeface="Arial"/>
                        </a:rPr>
                        <a:t>27. IRANIAN JOURNAL OF PARASITOLOGY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28. *IRANIAN JOURNAL OF PEDIATRICS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29. *IRANIAN JOURNAL OF PHARMACEUTICAL RESEARCH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30. IRANIAN JOURNAL OF PLANT PATHOLOGY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124240">
                <a:tc>
                  <a:txBody>
                    <a:bodyPr/>
                    <a:lstStyle/>
                    <a:p>
                      <a:pPr algn="l" rtl="0">
                        <a:lnSpc>
                          <a:spcPct val="115000"/>
                        </a:lnSpc>
                        <a:spcAft>
                          <a:spcPts val="0"/>
                        </a:spcAft>
                      </a:pPr>
                      <a:r>
                        <a:rPr lang="en-US" sz="950">
                          <a:solidFill>
                            <a:srgbClr val="5F497A"/>
                          </a:solidFill>
                          <a:latin typeface="Times New Roman"/>
                          <a:ea typeface="Calibri"/>
                          <a:cs typeface="Arial"/>
                        </a:rPr>
                        <a:t>31. *IRANIAN JOURNAL OF PUBLIC HEALTH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32. *IRANIAN JOURNAL OF RADIATION RESEARCH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33. IRANIAN JOURNAL OF RADIOLOGY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34. *IRANIAN JOURNAL OF REPRODUCTIVE MEDICINE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35. IRANIAN JOURNAL OF SCIENCE AND TECHNOLOGY TRANSACTION A-SCIENCE (Irregular)</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36. *IRANIAN JOURNAL OF SCIENCE AND TECHNOLOGY TRANSACTION B-ENGINEERING (Bimonthly)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124240">
                <a:tc>
                  <a:txBody>
                    <a:bodyPr/>
                    <a:lstStyle/>
                    <a:p>
                      <a:pPr algn="l" rtl="0">
                        <a:lnSpc>
                          <a:spcPct val="115000"/>
                        </a:lnSpc>
                        <a:spcAft>
                          <a:spcPts val="0"/>
                        </a:spcAft>
                      </a:pPr>
                      <a:r>
                        <a:rPr lang="en-US" sz="950">
                          <a:solidFill>
                            <a:srgbClr val="5F497A"/>
                          </a:solidFill>
                          <a:latin typeface="Times New Roman"/>
                          <a:ea typeface="Calibri"/>
                          <a:cs typeface="Arial"/>
                        </a:rPr>
                        <a:t>37. *IRANIAN JOURNAL OF VETERINARY RESEARCH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38. *IRANIAN POLYMER JOURNAL (Monthly)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39. IRANIAN RED CRESCENT MEDICAL JOURNAL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40. JOURNAL OF AGRICULTURAL SCIENCE AND TECHNOLOGY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41. JOURNAL OF ENTOMOLOGICAL SOCIETY OF IRAN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42. JOURNAL OF RESEARCH IN MEDICAL SCIENCES (Bimonthly)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43. JOURNAL OF SCIENCE UNIVERSITY OF TEHRAN (Annual)</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44. JOURNAL OF SCIENCES-ISLAMIC REPUBLIC OF IRAN (Quarterly)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124240">
                <a:tc>
                  <a:txBody>
                    <a:bodyPr/>
                    <a:lstStyle/>
                    <a:p>
                      <a:pPr algn="l" rtl="0">
                        <a:lnSpc>
                          <a:spcPct val="115000"/>
                        </a:lnSpc>
                        <a:spcAft>
                          <a:spcPts val="0"/>
                        </a:spcAft>
                      </a:pPr>
                      <a:r>
                        <a:rPr lang="en-US" sz="950">
                          <a:solidFill>
                            <a:srgbClr val="5F497A"/>
                          </a:solidFill>
                          <a:latin typeface="Times New Roman"/>
                          <a:ea typeface="Calibri"/>
                          <a:cs typeface="Arial"/>
                        </a:rPr>
                        <a:t>45. *JOURNAL OF THE IRANIAN CHEMICAL SOCIETY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46. PODOCES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47. ROSTANIHA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48. SCIENTIA IRANICA TRANSACTION A-CIVIL ENGINEERING (Bimonthly)</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49. SCIENTIA IRANICA TRANSACTION B-MECHANICAL ENGINEERING (Bimonthly)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50. SCIENTIA IRANICA TRANSACTION C-CHEMISTRY AND CHEMICAL ENGINEERING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248480">
                <a:tc>
                  <a:txBody>
                    <a:bodyPr/>
                    <a:lstStyle/>
                    <a:p>
                      <a:pPr algn="l" rtl="0">
                        <a:lnSpc>
                          <a:spcPct val="115000"/>
                        </a:lnSpc>
                        <a:spcAft>
                          <a:spcPts val="0"/>
                        </a:spcAft>
                      </a:pPr>
                      <a:r>
                        <a:rPr lang="en-US" sz="950">
                          <a:solidFill>
                            <a:srgbClr val="5F497A"/>
                          </a:solidFill>
                          <a:latin typeface="Times New Roman"/>
                          <a:ea typeface="Calibri"/>
                          <a:cs typeface="Arial"/>
                        </a:rPr>
                        <a:t>51. SCIENTIA IRANICA TRANSACTION D-COMPUTER SCIENCE &amp; ENGINEERING AND ELECTRICAL ENGINEERING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c>
                  <a:txBody>
                    <a:bodyPr/>
                    <a:lstStyle/>
                    <a:p>
                      <a:pPr algn="l" rtl="0">
                        <a:lnSpc>
                          <a:spcPct val="115000"/>
                        </a:lnSpc>
                        <a:spcAft>
                          <a:spcPts val="0"/>
                        </a:spcAft>
                      </a:pPr>
                      <a:r>
                        <a:rPr lang="en-US" sz="950">
                          <a:solidFill>
                            <a:srgbClr val="5F497A"/>
                          </a:solidFill>
                          <a:latin typeface="Times New Roman"/>
                          <a:ea typeface="Calibri"/>
                          <a:cs typeface="Arial"/>
                        </a:rPr>
                        <a:t>52. SCIENTIA IRANICA TRANSACTION E-INDUSTRIAL ENGINEERING (Semiannual)</a:t>
                      </a:r>
                      <a:endParaRPr lang="en-US" sz="950">
                        <a:solidFill>
                          <a:srgbClr val="5F497A"/>
                        </a:solidFill>
                        <a:latin typeface="Calibri"/>
                        <a:ea typeface="Calibri"/>
                        <a:cs typeface="Arial"/>
                      </a:endParaRPr>
                    </a:p>
                  </a:txBody>
                  <a:tcPr marL="55410" marR="55410" marT="0" marB="0">
                    <a:lnL>
                      <a:noFill/>
                    </a:lnL>
                    <a:lnR>
                      <a:noFill/>
                    </a:lnR>
                    <a:lnT>
                      <a:noFill/>
                    </a:lnT>
                    <a:lnB>
                      <a:noFill/>
                    </a:lnB>
                  </a:tcPr>
                </a:tc>
              </a:tr>
              <a:tr h="124240">
                <a:tc>
                  <a:txBody>
                    <a:bodyPr/>
                    <a:lstStyle/>
                    <a:p>
                      <a:pPr algn="l" rtl="0">
                        <a:lnSpc>
                          <a:spcPct val="115000"/>
                        </a:lnSpc>
                        <a:spcAft>
                          <a:spcPts val="0"/>
                        </a:spcAft>
                      </a:pPr>
                      <a:r>
                        <a:rPr lang="en-US" sz="950">
                          <a:solidFill>
                            <a:srgbClr val="5F497A"/>
                          </a:solidFill>
                          <a:latin typeface="Times New Roman"/>
                          <a:ea typeface="Calibri"/>
                          <a:cs typeface="Arial"/>
                        </a:rPr>
                        <a:t>53. ULUM-I ZAMIN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c>
                  <a:txBody>
                    <a:bodyPr/>
                    <a:lstStyle/>
                    <a:p>
                      <a:pPr algn="l" rtl="0">
                        <a:lnSpc>
                          <a:spcPct val="115000"/>
                        </a:lnSpc>
                        <a:spcAft>
                          <a:spcPts val="0"/>
                        </a:spcAft>
                      </a:pPr>
                      <a:r>
                        <a:rPr lang="en-US" sz="950">
                          <a:solidFill>
                            <a:srgbClr val="5F497A"/>
                          </a:solidFill>
                          <a:latin typeface="Times New Roman"/>
                          <a:ea typeface="Calibri"/>
                          <a:cs typeface="Arial"/>
                        </a:rPr>
                        <a:t>54. UROLOGY JOURNAL (Quarterly)</a:t>
                      </a:r>
                      <a:endParaRPr lang="en-US" sz="950">
                        <a:solidFill>
                          <a:srgbClr val="5F497A"/>
                        </a:solidFill>
                        <a:latin typeface="Calibri"/>
                        <a:ea typeface="Calibri"/>
                        <a:cs typeface="Arial"/>
                      </a:endParaRPr>
                    </a:p>
                  </a:txBody>
                  <a:tcPr marL="55410" marR="55410" marT="0" marB="0">
                    <a:lnL>
                      <a:noFill/>
                    </a:lnL>
                    <a:lnR>
                      <a:noFill/>
                    </a:lnR>
                    <a:lnT>
                      <a:noFill/>
                    </a:lnT>
                    <a:lnB>
                      <a:noFill/>
                    </a:lnB>
                    <a:solidFill>
                      <a:srgbClr val="DFD8E8"/>
                    </a:solidFill>
                  </a:tcPr>
                </a:tc>
              </a:tr>
              <a:tr h="124240">
                <a:tc>
                  <a:txBody>
                    <a:bodyPr/>
                    <a:lstStyle/>
                    <a:p>
                      <a:pPr algn="l" rtl="0">
                        <a:lnSpc>
                          <a:spcPct val="115000"/>
                        </a:lnSpc>
                        <a:spcAft>
                          <a:spcPts val="0"/>
                        </a:spcAft>
                      </a:pPr>
                      <a:r>
                        <a:rPr lang="en-US" sz="950">
                          <a:solidFill>
                            <a:srgbClr val="5F497A"/>
                          </a:solidFill>
                          <a:latin typeface="Times New Roman"/>
                          <a:ea typeface="Calibri"/>
                          <a:cs typeface="Arial"/>
                        </a:rPr>
                        <a:t>55. WILDLIFE MIDDLE EAST NEWS (Tri-annual)</a:t>
                      </a:r>
                      <a:endParaRPr lang="en-US" sz="950">
                        <a:solidFill>
                          <a:srgbClr val="5F497A"/>
                        </a:solidFill>
                        <a:latin typeface="Calibri"/>
                        <a:ea typeface="Calibri"/>
                        <a:cs typeface="Arial"/>
                      </a:endParaRPr>
                    </a:p>
                  </a:txBody>
                  <a:tcPr marL="55410" marR="5541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lgn="l" rtl="0">
                        <a:lnSpc>
                          <a:spcPct val="115000"/>
                        </a:lnSpc>
                        <a:spcAft>
                          <a:spcPts val="0"/>
                        </a:spcAft>
                      </a:pPr>
                      <a:r>
                        <a:rPr lang="en-US" sz="950" dirty="0">
                          <a:solidFill>
                            <a:srgbClr val="5F497A"/>
                          </a:solidFill>
                          <a:latin typeface="Times New Roman"/>
                          <a:ea typeface="Calibri"/>
                          <a:cs typeface="Arial"/>
                        </a:rPr>
                        <a:t>56. YAKHTEH (Quarterly)</a:t>
                      </a:r>
                      <a:endParaRPr lang="en-US" sz="950" dirty="0">
                        <a:solidFill>
                          <a:srgbClr val="5F497A"/>
                        </a:solidFill>
                        <a:latin typeface="Calibri"/>
                        <a:ea typeface="Calibri"/>
                        <a:cs typeface="Arial"/>
                      </a:endParaRPr>
                    </a:p>
                  </a:txBody>
                  <a:tcPr marL="55410" marR="55410" marT="0" marB="0">
                    <a:lnL>
                      <a:noFill/>
                    </a:lnL>
                    <a:lnR>
                      <a:noFill/>
                    </a:lnR>
                    <a:lnT>
                      <a:noFill/>
                    </a:lnT>
                    <a:lnB w="12700" cap="flat" cmpd="sng" algn="ctr">
                      <a:solidFill>
                        <a:srgbClr val="8064A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14</a:t>
            </a:fld>
            <a:endParaRPr lang="fa-IR"/>
          </a:p>
        </p:txBody>
      </p:sp>
      <p:sp>
        <p:nvSpPr>
          <p:cNvPr id="3" name="TextBox 2"/>
          <p:cNvSpPr txBox="1"/>
          <p:nvPr/>
        </p:nvSpPr>
        <p:spPr>
          <a:xfrm>
            <a:off x="285720" y="428604"/>
            <a:ext cx="8215370" cy="5632311"/>
          </a:xfrm>
          <a:prstGeom prst="rect">
            <a:avLst/>
          </a:prstGeom>
          <a:noFill/>
        </p:spPr>
        <p:txBody>
          <a:bodyPr wrap="square" rtlCol="1">
            <a:spAutoFit/>
          </a:bodyPr>
          <a:lstStyle/>
          <a:p>
            <a:pPr>
              <a:lnSpc>
                <a:spcPct val="150000"/>
              </a:lnSpc>
            </a:pPr>
            <a:r>
              <a:rPr lang="fa-IR" sz="2400" dirty="0" smtClean="0">
                <a:cs typeface="2  Kamran" pitchFamily="2" charset="-78"/>
              </a:rPr>
              <a:t>  فهرست مجلات سه نمايه اصلي وب آو ساينس </a:t>
            </a:r>
          </a:p>
          <a:p>
            <a:pPr>
              <a:lnSpc>
                <a:spcPct val="150000"/>
              </a:lnSpc>
            </a:pPr>
            <a:r>
              <a:rPr lang="fa-IR" sz="2400" dirty="0" smtClean="0">
                <a:cs typeface="2  Kamran" pitchFamily="2" charset="-78"/>
              </a:rPr>
              <a:t> 1.       نمايه استنادي علوم </a:t>
            </a:r>
            <a:r>
              <a:rPr lang="en-US" sz="2400" dirty="0" smtClean="0">
                <a:cs typeface="2  Kamran" pitchFamily="2" charset="-78"/>
              </a:rPr>
              <a:t>Science Citation Index(SCI)</a:t>
            </a:r>
          </a:p>
          <a:p>
            <a:pPr>
              <a:lnSpc>
                <a:spcPct val="150000"/>
              </a:lnSpc>
            </a:pPr>
            <a:r>
              <a:rPr lang="fa-IR" sz="2400" dirty="0" smtClean="0">
                <a:cs typeface="2  Kamran" pitchFamily="2" charset="-78"/>
              </a:rPr>
              <a:t>پوشش موضوعي: علوم، علوم پزشكي، كشاورزي، فني و مهندسي، علوم رفتاري و علوم اجتماعي( البته در زمينه هايي مانند علوم اجتماعي وسعت اطلاعات ارائه شده به اندازه نمايه استنادي علوم اجتماعي نيست.)</a:t>
            </a:r>
          </a:p>
          <a:p>
            <a:pPr>
              <a:lnSpc>
                <a:spcPct val="150000"/>
              </a:lnSpc>
            </a:pPr>
            <a:r>
              <a:rPr lang="fa-IR" sz="2400" dirty="0" smtClean="0">
                <a:cs typeface="2  Kamran" pitchFamily="2" charset="-78"/>
              </a:rPr>
              <a:t>2.       نمايه استنادي علوم اجتماعي </a:t>
            </a:r>
            <a:r>
              <a:rPr lang="en-US" sz="2400" dirty="0" smtClean="0">
                <a:cs typeface="2  Kamran" pitchFamily="2" charset="-78"/>
              </a:rPr>
              <a:t>Social Science Citation Index(SSCI)</a:t>
            </a:r>
          </a:p>
          <a:p>
            <a:pPr>
              <a:lnSpc>
                <a:spcPct val="150000"/>
              </a:lnSpc>
            </a:pPr>
            <a:r>
              <a:rPr lang="fa-IR" sz="2400" dirty="0" smtClean="0">
                <a:cs typeface="2  Kamran" pitchFamily="2" charset="-78"/>
              </a:rPr>
              <a:t>پوشش موضوعي: علوم اجتماعي، جامعه شناسي، مردم شناسي، ارتباطات، رفاه و خدمات اجتماعي، علوم تربيتي، روانشناسي، مديريت و علوم سياسي.</a:t>
            </a:r>
          </a:p>
          <a:p>
            <a:pPr>
              <a:lnSpc>
                <a:spcPct val="150000"/>
              </a:lnSpc>
            </a:pPr>
            <a:r>
              <a:rPr lang="fa-IR" sz="2400" dirty="0" smtClean="0">
                <a:cs typeface="2  Kamran" pitchFamily="2" charset="-78"/>
              </a:rPr>
              <a:t>3.       نمايه استنادي هنر و علوم انساني</a:t>
            </a:r>
            <a:r>
              <a:rPr lang="en-US" sz="2400" dirty="0" smtClean="0">
                <a:cs typeface="2  Kamran" pitchFamily="2" charset="-78"/>
              </a:rPr>
              <a:t>Arts &amp;Humanities Citation Index  (AHCI)</a:t>
            </a:r>
          </a:p>
          <a:p>
            <a:pPr>
              <a:lnSpc>
                <a:spcPct val="150000"/>
              </a:lnSpc>
            </a:pPr>
            <a:r>
              <a:rPr lang="fa-IR" sz="2400" dirty="0" smtClean="0">
                <a:cs typeface="2  Kamran" pitchFamily="2" charset="-78"/>
              </a:rPr>
              <a:t>پوشش موضوعي: هنرهاي زيبا، هنرهاي نمايشي، باستان‏شناسي، معماري، ادبيات، فلسفه، دين و تاريخ.</a:t>
            </a:r>
            <a:endParaRPr lang="fa-IR" sz="2400" dirty="0">
              <a:cs typeface="2  Kamra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15</a:t>
            </a:fld>
            <a:endParaRPr lang="fa-IR"/>
          </a:p>
        </p:txBody>
      </p:sp>
      <p:sp>
        <p:nvSpPr>
          <p:cNvPr id="4" name="TextBox 3"/>
          <p:cNvSpPr txBox="1"/>
          <p:nvPr/>
        </p:nvSpPr>
        <p:spPr>
          <a:xfrm>
            <a:off x="571472" y="1025800"/>
            <a:ext cx="7858180" cy="4832092"/>
          </a:xfrm>
          <a:prstGeom prst="rect">
            <a:avLst/>
          </a:prstGeom>
          <a:noFill/>
        </p:spPr>
        <p:txBody>
          <a:bodyPr wrap="square" rtlCol="1">
            <a:spAutoFit/>
          </a:bodyPr>
          <a:lstStyle/>
          <a:p>
            <a:r>
              <a:rPr lang="fa-IR" sz="2800" dirty="0" smtClean="0">
                <a:cs typeface="B Lotus" pitchFamily="2" charset="-78"/>
              </a:rPr>
              <a:t>ارزش یک مقاله بر مبنای میزان تاثیر آن بر مقالات بعدی تعیین می شود. براساس تحقیقات انجام شده ، مقالاتی که در حوزه خود موثرتر بوده اند به دفعات بیشتری مورد استناد قرار گرفته اند.</a:t>
            </a:r>
            <a:endParaRPr lang="en-US" sz="2800" dirty="0" smtClean="0">
              <a:cs typeface="B Lotus" pitchFamily="2" charset="-78"/>
            </a:endParaRPr>
          </a:p>
          <a:p>
            <a:r>
              <a:rPr lang="fa-IR" sz="2800" dirty="0" smtClean="0">
                <a:cs typeface="B Lotus" pitchFamily="2" charset="-78"/>
              </a:rPr>
              <a:t>عامل تاثیر حاصل نسبت تعداد استنادها به تعداد مقالات چاپ شده در 2 سال قبل است که معرف این تاثیر است. در واقع عامل تاثیر میزان مراجعه در سالهای بعد به مقاله را نشان می دهد.</a:t>
            </a:r>
            <a:endParaRPr lang="en-US" sz="2800" dirty="0" smtClean="0">
              <a:cs typeface="B Lotus" pitchFamily="2" charset="-78"/>
            </a:endParaRPr>
          </a:p>
          <a:p>
            <a:r>
              <a:rPr lang="fa-IR" sz="2800" dirty="0" smtClean="0">
                <a:cs typeface="B Lotus" pitchFamily="2" charset="-78"/>
              </a:rPr>
              <a:t>این عامل همه ساله توسط </a:t>
            </a:r>
            <a:r>
              <a:rPr lang="en-US" sz="2800" dirty="0" smtClean="0">
                <a:cs typeface="B Lotus" pitchFamily="2" charset="-78"/>
              </a:rPr>
              <a:t>ISI</a:t>
            </a:r>
            <a:r>
              <a:rPr lang="fa-IR" sz="2800" dirty="0" smtClean="0">
                <a:cs typeface="B Lotus" pitchFamily="2" charset="-78"/>
              </a:rPr>
              <a:t> برمبنای ارجاعات به هر یک از مجلات علمی آن محاسبه می شود و نتیجه در گزارشات ارجاع مجله یا </a:t>
            </a:r>
            <a:r>
              <a:rPr lang="en-US" sz="2800" dirty="0" smtClean="0">
                <a:cs typeface="B Lotus" pitchFamily="2" charset="-78"/>
              </a:rPr>
              <a:t>Journal Citation Reports</a:t>
            </a:r>
            <a:r>
              <a:rPr lang="fa-IR" sz="2800" dirty="0" smtClean="0">
                <a:cs typeface="B Lotus" pitchFamily="2" charset="-78"/>
              </a:rPr>
              <a:t> یا به اختصار </a:t>
            </a:r>
            <a:r>
              <a:rPr lang="en-US" sz="2800" dirty="0" smtClean="0">
                <a:cs typeface="B Lotus" pitchFamily="2" charset="-78"/>
              </a:rPr>
              <a:t>JCR</a:t>
            </a:r>
            <a:r>
              <a:rPr lang="fa-IR" sz="2800" dirty="0" smtClean="0">
                <a:cs typeface="B Lotus" pitchFamily="2" charset="-78"/>
              </a:rPr>
              <a:t> ، منتشر   می شود. این ضریب، نه برای مقاله یا نویسنده، بلکه برای مجله محاسبه می شود. محاسبه بر مبنای یک دوره سه ساله صورت می گیرد.</a:t>
            </a:r>
            <a:endParaRPr lang="fa-IR" sz="2800" dirty="0">
              <a:cs typeface="B Lotus" pitchFamily="2" charset="-78"/>
            </a:endParaRPr>
          </a:p>
        </p:txBody>
      </p:sp>
      <p:sp>
        <p:nvSpPr>
          <p:cNvPr id="5" name="TextBox 4"/>
          <p:cNvSpPr txBox="1"/>
          <p:nvPr/>
        </p:nvSpPr>
        <p:spPr>
          <a:xfrm>
            <a:off x="1571604" y="273586"/>
            <a:ext cx="6072230" cy="523220"/>
          </a:xfrm>
          <a:prstGeom prst="rect">
            <a:avLst/>
          </a:prstGeom>
          <a:noFill/>
        </p:spPr>
        <p:txBody>
          <a:bodyPr wrap="square" rtlCol="1">
            <a:spAutoFit/>
          </a:bodyPr>
          <a:lstStyle/>
          <a:p>
            <a:pPr algn="ctr"/>
            <a:r>
              <a:rPr lang="fa-IR" sz="2800" b="1" dirty="0" smtClean="0">
                <a:cs typeface="B Lotus" pitchFamily="2" charset="-78"/>
              </a:rPr>
              <a:t>ضریب تأثیر </a:t>
            </a:r>
            <a:r>
              <a:rPr lang="en-US" sz="2800" b="1" dirty="0" smtClean="0">
                <a:cs typeface="B Lotus" pitchFamily="2" charset="-78"/>
              </a:rPr>
              <a:t>Impact Factor</a:t>
            </a:r>
            <a:endParaRPr lang="fa-IR" sz="2800" b="1" dirty="0">
              <a:cs typeface="B Lotus"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16</a:t>
            </a:fld>
            <a:endParaRPr lang="fa-IR"/>
          </a:p>
        </p:txBody>
      </p:sp>
      <p:sp>
        <p:nvSpPr>
          <p:cNvPr id="3" name="TextBox 2"/>
          <p:cNvSpPr txBox="1"/>
          <p:nvPr/>
        </p:nvSpPr>
        <p:spPr>
          <a:xfrm>
            <a:off x="642910" y="571480"/>
            <a:ext cx="7786742" cy="369332"/>
          </a:xfrm>
          <a:prstGeom prst="rect">
            <a:avLst/>
          </a:prstGeom>
          <a:noFill/>
        </p:spPr>
        <p:txBody>
          <a:bodyPr wrap="square" rtlCol="1">
            <a:spAutoFit/>
          </a:bodyPr>
          <a:lstStyle/>
          <a:p>
            <a:endParaRPr lang="fa-IR" dirty="0"/>
          </a:p>
        </p:txBody>
      </p:sp>
      <p:pic>
        <p:nvPicPr>
          <p:cNvPr id="6" name="Picture 5"/>
          <p:cNvPicPr/>
          <p:nvPr/>
        </p:nvPicPr>
        <p:blipFill>
          <a:blip r:embed="rId2"/>
          <a:srcRect l="18168" t="19379" r="2554" b="15631"/>
          <a:stretch>
            <a:fillRect/>
          </a:stretch>
        </p:blipFill>
        <p:spPr bwMode="auto">
          <a:xfrm>
            <a:off x="428596" y="214290"/>
            <a:ext cx="7920000" cy="54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17</a:t>
            </a:fld>
            <a:endParaRPr lang="fa-IR"/>
          </a:p>
        </p:txBody>
      </p:sp>
      <p:sp>
        <p:nvSpPr>
          <p:cNvPr id="4" name="TextBox 3"/>
          <p:cNvSpPr txBox="1"/>
          <p:nvPr/>
        </p:nvSpPr>
        <p:spPr>
          <a:xfrm>
            <a:off x="428596" y="642918"/>
            <a:ext cx="7858180" cy="3785652"/>
          </a:xfrm>
          <a:prstGeom prst="rect">
            <a:avLst/>
          </a:prstGeom>
          <a:noFill/>
        </p:spPr>
        <p:txBody>
          <a:bodyPr wrap="square" rtlCol="1">
            <a:spAutoFit/>
          </a:bodyPr>
          <a:lstStyle/>
          <a:p>
            <a:pPr algn="l" rtl="0"/>
            <a:r>
              <a:rPr lang="en-US" sz="2400" dirty="0" smtClean="0"/>
              <a:t>How to search among acceptable ISI journals and find their Impact Factor:</a:t>
            </a:r>
          </a:p>
          <a:p>
            <a:pPr algn="l" rtl="0"/>
            <a:r>
              <a:rPr lang="en-US" sz="2400" dirty="0" smtClean="0"/>
              <a:t>1) Go to the ISI Web of Knowledge - </a:t>
            </a:r>
            <a:r>
              <a:rPr lang="en-US" sz="2400" dirty="0" smtClean="0">
                <a:hlinkClick r:id="rId2"/>
              </a:rPr>
              <a:t>Journal Citation Reports</a:t>
            </a:r>
            <a:r>
              <a:rPr lang="en-US" sz="2400" dirty="0" smtClean="0"/>
              <a:t>.</a:t>
            </a:r>
          </a:p>
          <a:p>
            <a:pPr algn="l" rtl="0"/>
            <a:r>
              <a:rPr lang="en-US" sz="2400" dirty="0" smtClean="0"/>
              <a:t>2) On the JCR Science Edition - Search for a specific journal (click Submit).</a:t>
            </a:r>
          </a:p>
          <a:p>
            <a:pPr algn="l" rtl="0"/>
            <a:r>
              <a:rPr lang="en-US" sz="2400" dirty="0" smtClean="0"/>
              <a:t>3) Search for your specific journal using, full title name, or abbreviated name, or title keyword, or ISSN.</a:t>
            </a:r>
          </a:p>
          <a:p>
            <a:pPr algn="l" rtl="0"/>
            <a:r>
              <a:rPr lang="en-US" sz="2400" dirty="0" smtClean="0"/>
              <a:t>4) Print the Journal citation report on your specific journal.</a:t>
            </a:r>
            <a:endParaRPr lang="fa-I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18</a:t>
            </a:fld>
            <a:endParaRPr lang="fa-IR"/>
          </a:p>
        </p:txBody>
      </p:sp>
      <p:sp>
        <p:nvSpPr>
          <p:cNvPr id="3" name="TextBox 2"/>
          <p:cNvSpPr txBox="1"/>
          <p:nvPr/>
        </p:nvSpPr>
        <p:spPr>
          <a:xfrm>
            <a:off x="285720" y="1214422"/>
            <a:ext cx="8215370" cy="3970318"/>
          </a:xfrm>
          <a:prstGeom prst="rect">
            <a:avLst/>
          </a:prstGeom>
          <a:noFill/>
        </p:spPr>
        <p:txBody>
          <a:bodyPr wrap="square" rtlCol="1">
            <a:spAutoFit/>
          </a:bodyPr>
          <a:lstStyle/>
          <a:p>
            <a:pPr algn="l"/>
            <a:r>
              <a:rPr lang="en-US" i="1" dirty="0" smtClean="0">
                <a:solidFill>
                  <a:srgbClr val="000000"/>
                </a:solidFill>
                <a:latin typeface="Sabon-Italic"/>
              </a:rPr>
              <a:t>ISI Journal Citation Reports on the Web (JCR</a:t>
            </a:r>
            <a:r>
              <a:rPr lang="en-US" sz="800" i="1" dirty="0" smtClean="0">
                <a:solidFill>
                  <a:srgbClr val="000000"/>
                </a:solidFill>
                <a:latin typeface="Sabon-Italic"/>
              </a:rPr>
              <a:t>® </a:t>
            </a:r>
            <a:r>
              <a:rPr lang="en-US" i="1" dirty="0" smtClean="0">
                <a:solidFill>
                  <a:srgbClr val="000000"/>
                </a:solidFill>
                <a:latin typeface="Sabon-Italic"/>
              </a:rPr>
              <a:t>Web) </a:t>
            </a:r>
            <a:r>
              <a:rPr lang="en-US" i="1" dirty="0" smtClean="0">
                <a:solidFill>
                  <a:srgbClr val="000000"/>
                </a:solidFill>
                <a:latin typeface="Sabon-Roman"/>
              </a:rPr>
              <a:t>provides a systematic, objective means to critically evaluate the</a:t>
            </a:r>
          </a:p>
          <a:p>
            <a:pPr algn="l"/>
            <a:r>
              <a:rPr lang="en-US" dirty="0" smtClean="0">
                <a:solidFill>
                  <a:srgbClr val="000000"/>
                </a:solidFill>
                <a:latin typeface="Sabon-Roman"/>
              </a:rPr>
              <a:t>world's leading research journals. It offers a unique perspective for journal evaluation and comparison by accumulating</a:t>
            </a:r>
          </a:p>
          <a:p>
            <a:pPr algn="l"/>
            <a:r>
              <a:rPr lang="en-US" dirty="0" smtClean="0">
                <a:solidFill>
                  <a:srgbClr val="000000"/>
                </a:solidFill>
                <a:latin typeface="Sabon-Roman"/>
              </a:rPr>
              <a:t>and tabulating citation and article counts from virtually all specialties in the sciences, technology, and the social sciences.</a:t>
            </a:r>
          </a:p>
          <a:p>
            <a:pPr algn="l"/>
            <a:r>
              <a:rPr lang="en-US" dirty="0" smtClean="0">
                <a:solidFill>
                  <a:srgbClr val="000000"/>
                </a:solidFill>
                <a:latin typeface="Sabon-Roman"/>
              </a:rPr>
              <a:t>To help users best compare journals and discover which are the most significant to them, </a:t>
            </a:r>
            <a:r>
              <a:rPr lang="en-US" i="1" dirty="0" smtClean="0">
                <a:solidFill>
                  <a:srgbClr val="000000"/>
                </a:solidFill>
                <a:latin typeface="Sabon-Italic"/>
              </a:rPr>
              <a:t>ISI Journal Citation Reports</a:t>
            </a:r>
          </a:p>
          <a:p>
            <a:pPr algn="l"/>
            <a:r>
              <a:rPr lang="en-US" dirty="0" smtClean="0">
                <a:solidFill>
                  <a:srgbClr val="000000"/>
                </a:solidFill>
                <a:latin typeface="Sabon-Roman"/>
              </a:rPr>
              <a:t>data reveals:</a:t>
            </a:r>
          </a:p>
          <a:p>
            <a:pPr algn="l"/>
            <a:r>
              <a:rPr lang="en-US" dirty="0" smtClean="0">
                <a:solidFill>
                  <a:srgbClr val="000071"/>
                </a:solidFill>
                <a:latin typeface="Courier"/>
              </a:rPr>
              <a:t>n </a:t>
            </a:r>
            <a:r>
              <a:rPr lang="en-US" dirty="0" smtClean="0">
                <a:solidFill>
                  <a:srgbClr val="000000"/>
                </a:solidFill>
                <a:latin typeface="Sabon-Roman"/>
              </a:rPr>
              <a:t>Which journals are the largest?</a:t>
            </a:r>
          </a:p>
          <a:p>
            <a:pPr algn="l"/>
            <a:r>
              <a:rPr lang="en-US" dirty="0" smtClean="0">
                <a:solidFill>
                  <a:srgbClr val="000071"/>
                </a:solidFill>
                <a:latin typeface="Courier"/>
              </a:rPr>
              <a:t>n </a:t>
            </a:r>
            <a:r>
              <a:rPr lang="en-US" dirty="0" smtClean="0">
                <a:solidFill>
                  <a:srgbClr val="000000"/>
                </a:solidFill>
                <a:latin typeface="Sabon-Roman"/>
              </a:rPr>
              <a:t>What journals are most frequently used or cited?</a:t>
            </a:r>
          </a:p>
          <a:p>
            <a:pPr algn="l"/>
            <a:r>
              <a:rPr lang="en-US" dirty="0" smtClean="0">
                <a:solidFill>
                  <a:srgbClr val="000071"/>
                </a:solidFill>
                <a:latin typeface="Courier"/>
              </a:rPr>
              <a:t>n </a:t>
            </a:r>
            <a:r>
              <a:rPr lang="en-US" dirty="0" smtClean="0">
                <a:solidFill>
                  <a:srgbClr val="000000"/>
                </a:solidFill>
                <a:latin typeface="Sabon-Roman"/>
              </a:rPr>
              <a:t>What are the "hottest" journals?</a:t>
            </a:r>
          </a:p>
          <a:p>
            <a:pPr algn="l"/>
            <a:r>
              <a:rPr lang="en-US" dirty="0" smtClean="0">
                <a:solidFill>
                  <a:srgbClr val="000071"/>
                </a:solidFill>
                <a:latin typeface="Courier"/>
              </a:rPr>
              <a:t>n </a:t>
            </a:r>
            <a:r>
              <a:rPr lang="en-US" dirty="0" smtClean="0">
                <a:solidFill>
                  <a:srgbClr val="000000"/>
                </a:solidFill>
                <a:latin typeface="Sabon-Roman"/>
              </a:rPr>
              <a:t>How do you identify journals with an emphasis on reviews?</a:t>
            </a:r>
          </a:p>
          <a:p>
            <a:pPr algn="l"/>
            <a:r>
              <a:rPr lang="en-US" dirty="0" smtClean="0">
                <a:solidFill>
                  <a:srgbClr val="000071"/>
                </a:solidFill>
                <a:latin typeface="Courier"/>
              </a:rPr>
              <a:t>n </a:t>
            </a:r>
            <a:r>
              <a:rPr lang="en-US" dirty="0" smtClean="0">
                <a:solidFill>
                  <a:srgbClr val="000000"/>
                </a:solidFill>
                <a:latin typeface="Sabon-Roman"/>
              </a:rPr>
              <a:t>Which journals have the highest impact?</a:t>
            </a:r>
            <a:endParaRPr lang="fa-IR" dirty="0"/>
          </a:p>
        </p:txBody>
      </p:sp>
      <p:sp>
        <p:nvSpPr>
          <p:cNvPr id="4" name="TextBox 3"/>
          <p:cNvSpPr txBox="1"/>
          <p:nvPr/>
        </p:nvSpPr>
        <p:spPr>
          <a:xfrm>
            <a:off x="1357290" y="357166"/>
            <a:ext cx="4857784" cy="584775"/>
          </a:xfrm>
          <a:prstGeom prst="rect">
            <a:avLst/>
          </a:prstGeom>
          <a:noFill/>
        </p:spPr>
        <p:txBody>
          <a:bodyPr wrap="square" rtlCol="1">
            <a:spAutoFit/>
          </a:bodyPr>
          <a:lstStyle/>
          <a:p>
            <a:pPr algn="ctr" rtl="0"/>
            <a:r>
              <a:rPr lang="en-US" sz="3200" b="1" dirty="0" smtClean="0">
                <a:solidFill>
                  <a:srgbClr val="FF0000"/>
                </a:solidFill>
              </a:rPr>
              <a:t>JCR</a:t>
            </a:r>
            <a:endParaRPr lang="fa-IR" sz="32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19</a:t>
            </a:fld>
            <a:endParaRPr lang="fa-IR"/>
          </a:p>
        </p:txBody>
      </p:sp>
      <p:sp>
        <p:nvSpPr>
          <p:cNvPr id="3" name="TextBox 2"/>
          <p:cNvSpPr txBox="1"/>
          <p:nvPr/>
        </p:nvSpPr>
        <p:spPr>
          <a:xfrm>
            <a:off x="428596" y="1677779"/>
            <a:ext cx="8143932" cy="3108543"/>
          </a:xfrm>
          <a:prstGeom prst="rect">
            <a:avLst/>
          </a:prstGeom>
          <a:noFill/>
        </p:spPr>
        <p:txBody>
          <a:bodyPr wrap="square" rtlCol="1">
            <a:spAutoFit/>
          </a:bodyPr>
          <a:lstStyle/>
          <a:p>
            <a:pPr algn="just"/>
            <a:r>
              <a:rPr lang="fa-IR" sz="2800" dirty="0" smtClean="0">
                <a:cs typeface="B Lotus" pitchFamily="2" charset="-78"/>
              </a:rPr>
              <a:t>برای محاسبه شاخص آنی (</a:t>
            </a:r>
            <a:r>
              <a:rPr lang="en-US" sz="2800" dirty="0" smtClean="0">
                <a:cs typeface="B Lotus" pitchFamily="2" charset="-78"/>
              </a:rPr>
              <a:t>Immediacy index</a:t>
            </a:r>
            <a:r>
              <a:rPr lang="fa-IR" sz="2800" dirty="0" smtClean="0">
                <a:cs typeface="B Lotus" pitchFamily="2" charset="-78"/>
              </a:rPr>
              <a:t>) هر نشریه ، تعداد ارجاعات در هر سال به تعداد مقالات چاپ شده در همان سال تقسیم می شود. در حالی که عامل تاثیر مراجعه در 2 سال بعد را نشان می دهد.</a:t>
            </a:r>
            <a:endParaRPr lang="en-US" sz="2800" dirty="0" smtClean="0">
              <a:cs typeface="B Lotus" pitchFamily="2" charset="-78"/>
            </a:endParaRPr>
          </a:p>
          <a:p>
            <a:pPr algn="just"/>
            <a:r>
              <a:rPr lang="fa-IR" sz="2800" dirty="0" smtClean="0">
                <a:cs typeface="B Lotus" pitchFamily="2" charset="-78"/>
              </a:rPr>
              <a:t>شاخص آنی میزان مراجعه در همان سال چاپ مقاله را گزارش می کند که نشان دهنده آن است که مقاله خیلی سریع مورد توجه دیگر محققان قرار گرفته است.</a:t>
            </a:r>
            <a:endParaRPr lang="en-US" sz="2800" dirty="0" smtClean="0">
              <a:cs typeface="B Lotus" pitchFamily="2" charset="-78"/>
            </a:endParaRPr>
          </a:p>
          <a:p>
            <a:pPr algn="just"/>
            <a:endParaRPr lang="fa-IR" sz="2800" dirty="0">
              <a:cs typeface="B Lotus" pitchFamily="2" charset="-78"/>
            </a:endParaRPr>
          </a:p>
        </p:txBody>
      </p:sp>
      <p:sp>
        <p:nvSpPr>
          <p:cNvPr id="4" name="Rectangle 3"/>
          <p:cNvSpPr/>
          <p:nvPr/>
        </p:nvSpPr>
        <p:spPr>
          <a:xfrm>
            <a:off x="1759294" y="559338"/>
            <a:ext cx="5107488" cy="523220"/>
          </a:xfrm>
          <a:prstGeom prst="rect">
            <a:avLst/>
          </a:prstGeom>
        </p:spPr>
        <p:txBody>
          <a:bodyPr wrap="none">
            <a:spAutoFit/>
          </a:bodyPr>
          <a:lstStyle/>
          <a:p>
            <a:r>
              <a:rPr lang="fa-IR" sz="2800" b="1" dirty="0" smtClean="0">
                <a:cs typeface="B Lotus" pitchFamily="2" charset="-78"/>
              </a:rPr>
              <a:t>شاخص آنی (</a:t>
            </a:r>
            <a:r>
              <a:rPr lang="en-US" sz="2800" b="1" dirty="0" smtClean="0">
                <a:cs typeface="B Lotus" pitchFamily="2" charset="-78"/>
              </a:rPr>
              <a:t>Immediacy index</a:t>
            </a:r>
            <a:r>
              <a:rPr lang="fa-IR" sz="2800" b="1" dirty="0" smtClean="0">
                <a:cs typeface="B Lotus" pitchFamily="2" charset="-78"/>
              </a:rPr>
              <a:t>)</a:t>
            </a:r>
            <a:endParaRPr lang="fa-IR"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fa-IR" dirty="0"/>
          </a:p>
        </p:txBody>
      </p:sp>
      <p:sp>
        <p:nvSpPr>
          <p:cNvPr id="3" name="TextBox 2"/>
          <p:cNvSpPr txBox="1"/>
          <p:nvPr/>
        </p:nvSpPr>
        <p:spPr>
          <a:xfrm>
            <a:off x="642910" y="1785926"/>
            <a:ext cx="7858180" cy="3046988"/>
          </a:xfrm>
          <a:prstGeom prst="rect">
            <a:avLst/>
          </a:prstGeom>
          <a:solidFill>
            <a:schemeClr val="accent4">
              <a:lumMod val="40000"/>
              <a:lumOff val="60000"/>
            </a:schemeClr>
          </a:solidFill>
        </p:spPr>
        <p:txBody>
          <a:bodyPr wrap="square" rtlCol="1">
            <a:spAutoFit/>
          </a:bodyPr>
          <a:lstStyle/>
          <a:p>
            <a:pPr algn="just" rtl="0">
              <a:buFont typeface="Wingdings" pitchFamily="2" charset="2"/>
              <a:buChar char="ü"/>
            </a:pPr>
            <a:r>
              <a:rPr lang="en-US" sz="2400" b="1" dirty="0" smtClean="0"/>
              <a:t>ISI Fundamental</a:t>
            </a:r>
          </a:p>
          <a:p>
            <a:pPr algn="just" rtl="0">
              <a:buFont typeface="Wingdings" pitchFamily="2" charset="2"/>
              <a:buChar char="ü"/>
            </a:pPr>
            <a:r>
              <a:rPr lang="en-US" sz="2400" b="1" dirty="0" smtClean="0"/>
              <a:t>ISI Workshop</a:t>
            </a:r>
          </a:p>
          <a:p>
            <a:pPr algn="just" rtl="0">
              <a:buFont typeface="Wingdings" pitchFamily="2" charset="2"/>
              <a:buChar char="ü"/>
            </a:pPr>
            <a:r>
              <a:rPr lang="en-US" sz="2400" b="1" dirty="0" smtClean="0"/>
              <a:t>Research Methodology</a:t>
            </a:r>
          </a:p>
          <a:p>
            <a:pPr algn="just" rtl="0">
              <a:buFont typeface="Wingdings" pitchFamily="2" charset="2"/>
              <a:buChar char="ü"/>
            </a:pPr>
            <a:r>
              <a:rPr lang="en-US" sz="2400" b="1" dirty="0" smtClean="0"/>
              <a:t>Research Design</a:t>
            </a:r>
          </a:p>
          <a:p>
            <a:pPr algn="just" rtl="0">
              <a:buFont typeface="Wingdings" pitchFamily="2" charset="2"/>
              <a:buChar char="ü"/>
            </a:pPr>
            <a:r>
              <a:rPr lang="en-US" sz="2400" b="1" dirty="0" smtClean="0"/>
              <a:t>ISI Writing</a:t>
            </a:r>
          </a:p>
          <a:p>
            <a:pPr algn="just" rtl="0">
              <a:buFont typeface="Wingdings" pitchFamily="2" charset="2"/>
              <a:buChar char="ü"/>
            </a:pPr>
            <a:r>
              <a:rPr lang="en-US" sz="2400" b="1" dirty="0" smtClean="0"/>
              <a:t>Impact Factors</a:t>
            </a:r>
          </a:p>
          <a:p>
            <a:pPr algn="just" rtl="0">
              <a:buFont typeface="Wingdings" pitchFamily="2" charset="2"/>
              <a:buChar char="ü"/>
            </a:pPr>
            <a:endParaRPr lang="en-US" sz="2400" b="1" dirty="0" smtClean="0"/>
          </a:p>
          <a:p>
            <a:pPr algn="just" rtl="0">
              <a:buFont typeface="Wingdings" pitchFamily="2" charset="2"/>
              <a:buChar char="ü"/>
            </a:pPr>
            <a:endParaRPr lang="fa-IR" sz="2400" b="1" dirty="0"/>
          </a:p>
        </p:txBody>
      </p:sp>
      <p:sp>
        <p:nvSpPr>
          <p:cNvPr id="4" name="Slide Number Placeholder 3"/>
          <p:cNvSpPr>
            <a:spLocks noGrp="1"/>
          </p:cNvSpPr>
          <p:nvPr>
            <p:ph type="sldNum" sz="quarter" idx="11"/>
          </p:nvPr>
        </p:nvSpPr>
        <p:spPr/>
        <p:txBody>
          <a:bodyPr/>
          <a:lstStyle/>
          <a:p>
            <a:fld id="{C7BD29C1-8945-4B8A-A562-BA5086A58FF5}" type="slidenum">
              <a:rPr lang="fa-IR" smtClean="0"/>
              <a:pPr/>
              <a:t>2</a:t>
            </a:fld>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20</a:t>
            </a:fld>
            <a:endParaRPr lang="fa-IR"/>
          </a:p>
        </p:txBody>
      </p:sp>
      <p:sp>
        <p:nvSpPr>
          <p:cNvPr id="3" name="TextBox 2"/>
          <p:cNvSpPr txBox="1"/>
          <p:nvPr/>
        </p:nvSpPr>
        <p:spPr>
          <a:xfrm>
            <a:off x="214282" y="785794"/>
            <a:ext cx="8215370" cy="5355312"/>
          </a:xfrm>
          <a:prstGeom prst="rect">
            <a:avLst/>
          </a:prstGeom>
          <a:noFill/>
        </p:spPr>
        <p:txBody>
          <a:bodyPr wrap="square" rtlCol="1">
            <a:spAutoFit/>
          </a:bodyPr>
          <a:lstStyle/>
          <a:p>
            <a:pPr algn="l" rtl="0"/>
            <a:r>
              <a:rPr lang="en-US" b="1" dirty="0" smtClean="0"/>
              <a:t>Scopus</a:t>
            </a:r>
            <a:r>
              <a:rPr lang="en-US" dirty="0" smtClean="0"/>
              <a:t> is the largest abstract and citation database of peer-reviewed research literature with more than 20,500 titles from more than 5,000 international publishers. Scopus offers researchers a quick, easy and comprehensive resource to support their research needs in the scientific, technical, medical and social sciences fields and arts and humanities.</a:t>
            </a:r>
            <a:br>
              <a:rPr lang="en-US" dirty="0" smtClean="0"/>
            </a:br>
            <a:r>
              <a:rPr lang="en-US" dirty="0" smtClean="0"/>
              <a:t> </a:t>
            </a:r>
            <a:br>
              <a:rPr lang="en-US" dirty="0" smtClean="0"/>
            </a:br>
            <a:r>
              <a:rPr lang="en-US" dirty="0" smtClean="0"/>
              <a:t>Scopus at-a-glance (November 2012):</a:t>
            </a:r>
          </a:p>
          <a:p>
            <a:pPr algn="l" rtl="0"/>
            <a:r>
              <a:rPr lang="en-US" dirty="0" smtClean="0"/>
              <a:t>19,500 peer-reviewed journals (including 1,900 Open Access journals)</a:t>
            </a:r>
          </a:p>
          <a:p>
            <a:pPr algn="l" rtl="0"/>
            <a:r>
              <a:rPr lang="en-US" dirty="0" smtClean="0"/>
              <a:t>400 trade publications</a:t>
            </a:r>
          </a:p>
          <a:p>
            <a:pPr algn="l" rtl="0"/>
            <a:r>
              <a:rPr lang="en-US" dirty="0" smtClean="0"/>
              <a:t>360 book series</a:t>
            </a:r>
          </a:p>
          <a:p>
            <a:pPr algn="l" rtl="0"/>
            <a:r>
              <a:rPr lang="en-US" dirty="0" smtClean="0"/>
              <a:t>“Articles-in-Press” from over 3,850 journals</a:t>
            </a:r>
          </a:p>
          <a:p>
            <a:pPr algn="l" rtl="0"/>
            <a:r>
              <a:rPr lang="en-US" dirty="0" smtClean="0"/>
              <a:t>49 million records:</a:t>
            </a:r>
          </a:p>
          <a:p>
            <a:pPr algn="l" rtl="0"/>
            <a:r>
              <a:rPr lang="en-US" dirty="0" smtClean="0"/>
              <a:t>28 million records back to 1996 (of which 78%include citing and cited references)</a:t>
            </a:r>
          </a:p>
          <a:p>
            <a:pPr algn="l" rtl="0"/>
            <a:r>
              <a:rPr lang="en-US" dirty="0" smtClean="0"/>
              <a:t>21 million records pre-1996 which go back as far as 1823 (abstracts are included where available, but these do not include cited references)</a:t>
            </a:r>
          </a:p>
          <a:p>
            <a:pPr algn="l" rtl="0"/>
            <a:r>
              <a:rPr lang="en-US" dirty="0" smtClean="0"/>
              <a:t>5.3 million conference papers from proceedings and journals</a:t>
            </a:r>
          </a:p>
          <a:p>
            <a:pPr algn="l" rtl="0"/>
            <a:r>
              <a:rPr lang="en-US" dirty="0" smtClean="0"/>
              <a:t>Approximately 2 million new records are added each year via daily updates</a:t>
            </a:r>
          </a:p>
          <a:p>
            <a:pPr algn="l" rtl="0"/>
            <a:endParaRPr lang="fa-IR" dirty="0"/>
          </a:p>
        </p:txBody>
      </p:sp>
      <p:sp>
        <p:nvSpPr>
          <p:cNvPr id="4" name="TextBox 3"/>
          <p:cNvSpPr txBox="1"/>
          <p:nvPr/>
        </p:nvSpPr>
        <p:spPr>
          <a:xfrm>
            <a:off x="428596" y="285728"/>
            <a:ext cx="7572428" cy="461665"/>
          </a:xfrm>
          <a:prstGeom prst="rect">
            <a:avLst/>
          </a:prstGeom>
          <a:noFill/>
        </p:spPr>
        <p:txBody>
          <a:bodyPr wrap="square" rtlCol="1">
            <a:spAutoFit/>
          </a:bodyPr>
          <a:lstStyle/>
          <a:p>
            <a:pPr algn="l" rtl="0"/>
            <a:r>
              <a:rPr lang="en-US" sz="2400" b="1" dirty="0" smtClean="0"/>
              <a:t>Scopus</a:t>
            </a:r>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21</a:t>
            </a:fld>
            <a:endParaRPr lang="fa-IR"/>
          </a:p>
        </p:txBody>
      </p:sp>
      <p:sp>
        <p:nvSpPr>
          <p:cNvPr id="3" name="TextBox 2"/>
          <p:cNvSpPr txBox="1"/>
          <p:nvPr/>
        </p:nvSpPr>
        <p:spPr>
          <a:xfrm>
            <a:off x="285720" y="285728"/>
            <a:ext cx="8501122" cy="5970865"/>
          </a:xfrm>
          <a:prstGeom prst="rect">
            <a:avLst/>
          </a:prstGeom>
          <a:noFill/>
        </p:spPr>
        <p:txBody>
          <a:bodyPr wrap="square" rtlCol="1">
            <a:spAutoFit/>
          </a:bodyPr>
          <a:lstStyle/>
          <a:p>
            <a:pPr algn="l" rtl="0"/>
            <a:r>
              <a:rPr lang="en-US" sz="2000" b="1" dirty="0" smtClean="0"/>
              <a:t>Browse ISI Web of Science journal titles </a:t>
            </a:r>
            <a:br>
              <a:rPr lang="en-US" sz="2000" b="1" dirty="0" smtClean="0"/>
            </a:br>
            <a:r>
              <a:rPr lang="en-US" dirty="0" smtClean="0"/>
              <a:t/>
            </a:r>
            <a:br>
              <a:rPr lang="en-US" dirty="0" smtClean="0"/>
            </a:br>
            <a:r>
              <a:rPr lang="en-US" dirty="0" smtClean="0"/>
              <a:t>      1. Science Citation Index Expanded (SCI-EXPANDED) </a:t>
            </a:r>
            <a:br>
              <a:rPr lang="en-US" dirty="0" smtClean="0"/>
            </a:br>
            <a:r>
              <a:rPr lang="en-US" dirty="0" smtClean="0"/>
              <a:t/>
            </a:r>
            <a:br>
              <a:rPr lang="en-US" dirty="0" smtClean="0"/>
            </a:br>
            <a:r>
              <a:rPr lang="en-US" dirty="0" smtClean="0"/>
              <a:t>      2. Social Sciences Citation Index (SSCI) </a:t>
            </a:r>
            <a:br>
              <a:rPr lang="en-US" dirty="0" smtClean="0"/>
            </a:br>
            <a:r>
              <a:rPr lang="en-US" dirty="0" smtClean="0"/>
              <a:t/>
            </a:r>
            <a:br>
              <a:rPr lang="en-US" dirty="0" smtClean="0"/>
            </a:br>
            <a:r>
              <a:rPr lang="en-US" dirty="0" smtClean="0"/>
              <a:t>      3. Arts &amp; Humanities Citation Index (A&amp;HCI)</a:t>
            </a:r>
          </a:p>
          <a:p>
            <a:pPr algn="l" rtl="0"/>
            <a:r>
              <a:rPr lang="en-US" dirty="0" smtClean="0"/>
              <a:t> </a:t>
            </a:r>
          </a:p>
          <a:p>
            <a:pPr algn="l" rtl="0"/>
            <a:r>
              <a:rPr lang="en-US" sz="2000" b="1" dirty="0" smtClean="0"/>
              <a:t> Browse SCOPUS Journal Titles</a:t>
            </a:r>
          </a:p>
          <a:p>
            <a:pPr algn="l" rtl="0"/>
            <a:r>
              <a:rPr lang="en-US" dirty="0" smtClean="0"/>
              <a:t>      </a:t>
            </a:r>
          </a:p>
          <a:p>
            <a:pPr algn="l" rtl="0"/>
            <a:r>
              <a:rPr lang="en-US" dirty="0" smtClean="0"/>
              <a:t>Contains active journal titles from 4 main subject areas + multidisciplinary </a:t>
            </a:r>
          </a:p>
          <a:p>
            <a:pPr algn="l" rtl="0"/>
            <a:r>
              <a:rPr lang="en-US" dirty="0" smtClean="0"/>
              <a:t>      1. Life Sciences</a:t>
            </a:r>
            <a:br>
              <a:rPr lang="en-US" dirty="0" smtClean="0"/>
            </a:br>
            <a:r>
              <a:rPr lang="en-US" dirty="0" smtClean="0"/>
              <a:t/>
            </a:r>
            <a:br>
              <a:rPr lang="en-US" dirty="0" smtClean="0"/>
            </a:br>
            <a:r>
              <a:rPr lang="en-US" dirty="0" smtClean="0"/>
              <a:t>      2. Health Sciences</a:t>
            </a:r>
            <a:br>
              <a:rPr lang="en-US" dirty="0" smtClean="0"/>
            </a:br>
            <a:r>
              <a:rPr lang="en-US" dirty="0" smtClean="0"/>
              <a:t/>
            </a:r>
            <a:br>
              <a:rPr lang="en-US" dirty="0" smtClean="0"/>
            </a:br>
            <a:r>
              <a:rPr lang="en-US" dirty="0" smtClean="0"/>
              <a:t>      3. Physical Sciences </a:t>
            </a:r>
            <a:br>
              <a:rPr lang="en-US" dirty="0" smtClean="0"/>
            </a:br>
            <a:r>
              <a:rPr lang="en-US" dirty="0" smtClean="0"/>
              <a:t/>
            </a:r>
            <a:br>
              <a:rPr lang="en-US" dirty="0" smtClean="0"/>
            </a:br>
            <a:r>
              <a:rPr lang="en-US" dirty="0" smtClean="0"/>
              <a:t>      4. Social Sciences &amp; Humanities</a:t>
            </a:r>
            <a:br>
              <a:rPr lang="en-US" dirty="0" smtClean="0"/>
            </a:br>
            <a:r>
              <a:rPr lang="en-US" dirty="0" smtClean="0"/>
              <a:t/>
            </a:r>
            <a:br>
              <a:rPr lang="en-US" dirty="0" smtClean="0"/>
            </a:br>
            <a:r>
              <a:rPr lang="en-US" dirty="0" smtClean="0"/>
              <a:t>      5. Multidisciplinary </a:t>
            </a:r>
          </a:p>
          <a:p>
            <a:pPr algn="l" rtl="0"/>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22</a:t>
            </a:fld>
            <a:endParaRPr lang="fa-IR"/>
          </a:p>
        </p:txBody>
      </p:sp>
      <p:sp>
        <p:nvSpPr>
          <p:cNvPr id="3" name="TextBox 2"/>
          <p:cNvSpPr txBox="1"/>
          <p:nvPr/>
        </p:nvSpPr>
        <p:spPr>
          <a:xfrm>
            <a:off x="714348" y="2000240"/>
            <a:ext cx="7858180" cy="3785652"/>
          </a:xfrm>
          <a:prstGeom prst="rect">
            <a:avLst/>
          </a:prstGeom>
          <a:noFill/>
        </p:spPr>
        <p:txBody>
          <a:bodyPr wrap="square" rtlCol="1">
            <a:spAutoFit/>
          </a:bodyPr>
          <a:lstStyle/>
          <a:p>
            <a:pPr algn="just"/>
            <a:r>
              <a:rPr lang="fa-IR" sz="2400" dirty="0" smtClean="0">
                <a:cs typeface="B Lotus" pitchFamily="2" charset="-78"/>
              </a:rPr>
              <a:t>یک سامانه اطلاع رسانی علمی است که در صدد تجزیه و تحلیل مجلات علمی کشورهای اسلامی بر اساس معیارهای علم سنجی معتبر می‌باشد. ایران</a:t>
            </a:r>
            <a:r>
              <a:rPr lang="en-US" sz="2400" dirty="0" smtClean="0">
                <a:cs typeface="B Lotus" pitchFamily="2" charset="-78"/>
              </a:rPr>
              <a:t> </a:t>
            </a:r>
            <a:r>
              <a:rPr lang="fa-IR" sz="2400" dirty="0" smtClean="0">
                <a:cs typeface="B Lotus" pitchFamily="2" charset="-78"/>
              </a:rPr>
              <a:t>با تولید</a:t>
            </a:r>
            <a:r>
              <a:rPr lang="en-US" sz="2400" dirty="0" smtClean="0">
                <a:cs typeface="B Lotus" pitchFamily="2" charset="-78"/>
              </a:rPr>
              <a:t>ISC</a:t>
            </a:r>
            <a:r>
              <a:rPr lang="fa-IR" sz="2400" dirty="0" smtClean="0">
                <a:cs typeface="B Lotus" pitchFamily="2" charset="-78"/>
              </a:rPr>
              <a:t>، بعد از ایالات متحده که ۶۰ سال در مطالعات استنادی تجربه دارد و نیز بعد از کشور هلند، سومین نظام استنادی جهان را بنیانگذاری کرده‌است. هم اکنون، این تحلیل علمی توسط موسسه اطلاعات علمی</a:t>
            </a:r>
            <a:r>
              <a:rPr lang="en-US" sz="2400" dirty="0" smtClean="0">
                <a:cs typeface="B Lotus" pitchFamily="2" charset="-78"/>
              </a:rPr>
              <a:t> (ISI) </a:t>
            </a:r>
            <a:r>
              <a:rPr lang="fa-IR" sz="2400" dirty="0" smtClean="0">
                <a:cs typeface="B Lotus" pitchFamily="2" charset="-78"/>
              </a:rPr>
              <a:t>در دنیای انتشارات به خصوص در مورد نشریات، صورت می‌پذیرد. در حقیقت، </a:t>
            </a:r>
            <a:r>
              <a:rPr lang="en-US" sz="2400" dirty="0" smtClean="0">
                <a:cs typeface="B Lotus" pitchFamily="2" charset="-78"/>
              </a:rPr>
              <a:t>ISC </a:t>
            </a:r>
            <a:r>
              <a:rPr lang="fa-IR" sz="2400" dirty="0" smtClean="0">
                <a:cs typeface="B Lotus" pitchFamily="2" charset="-78"/>
              </a:rPr>
              <a:t> می‌کوشد تا چنین تحلیلی را انجام دهد و هم اکنون با استفاده از اطلاعات جمع آوری شده از انتشارات فارسی، به خصوص مجلات علمی، در تحلیل محتوایی، ارزیابی مجلات و رتبه بندی مؤسسات علمی، نویسندگان و مجلات در سطح ملی موفقیت‌هایی کسب کرده‌است.</a:t>
            </a:r>
            <a:endParaRPr lang="fa-IR" sz="2400" dirty="0">
              <a:cs typeface="B Lotus" pitchFamily="2" charset="-78"/>
            </a:endParaRPr>
          </a:p>
        </p:txBody>
      </p:sp>
      <p:pic>
        <p:nvPicPr>
          <p:cNvPr id="4" name="Picture 3" descr="D:\ISI\index.jpg"/>
          <p:cNvPicPr/>
          <p:nvPr/>
        </p:nvPicPr>
        <p:blipFill>
          <a:blip r:embed="rId2"/>
          <a:srcRect/>
          <a:stretch>
            <a:fillRect/>
          </a:stretch>
        </p:blipFill>
        <p:spPr bwMode="auto">
          <a:xfrm>
            <a:off x="5643570" y="285728"/>
            <a:ext cx="2762250" cy="1658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23</a:t>
            </a:fld>
            <a:endParaRPr lang="fa-IR"/>
          </a:p>
        </p:txBody>
      </p:sp>
      <p:sp>
        <p:nvSpPr>
          <p:cNvPr id="4" name="TextBox 3"/>
          <p:cNvSpPr txBox="1"/>
          <p:nvPr/>
        </p:nvSpPr>
        <p:spPr>
          <a:xfrm>
            <a:off x="3500430" y="285728"/>
            <a:ext cx="2214578" cy="461665"/>
          </a:xfrm>
          <a:prstGeom prst="rect">
            <a:avLst/>
          </a:prstGeom>
          <a:noFill/>
        </p:spPr>
        <p:txBody>
          <a:bodyPr wrap="square" rtlCol="1">
            <a:spAutoFit/>
          </a:bodyPr>
          <a:lstStyle/>
          <a:p>
            <a:pPr algn="ctr"/>
            <a:r>
              <a:rPr lang="fa-IR" sz="2400" b="1" dirty="0" smtClean="0">
                <a:cs typeface="2  Yekan" pitchFamily="2" charset="-78"/>
              </a:rPr>
              <a:t>مجلات دانشگاهی</a:t>
            </a:r>
            <a:endParaRPr lang="fa-IR" sz="2400" b="1" dirty="0">
              <a:cs typeface="2  Yekan" pitchFamily="2" charset="-78"/>
            </a:endParaRPr>
          </a:p>
        </p:txBody>
      </p:sp>
      <p:graphicFrame>
        <p:nvGraphicFramePr>
          <p:cNvPr id="5" name="Diagram 4"/>
          <p:cNvGraphicFramePr/>
          <p:nvPr>
            <p:extLst>
              <p:ext uri="{D42A27DB-BD31-4B8C-83A1-F6EECF244321}">
                <p14:modId xmlns:p14="http://schemas.microsoft.com/office/powerpoint/2010/main" val="664521494"/>
              </p:ext>
            </p:extLst>
          </p:nvPr>
        </p:nvGraphicFramePr>
        <p:xfrm>
          <a:off x="571472" y="928670"/>
          <a:ext cx="7429552"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Brace 6"/>
          <p:cNvSpPr/>
          <p:nvPr/>
        </p:nvSpPr>
        <p:spPr>
          <a:xfrm>
            <a:off x="2714612" y="642918"/>
            <a:ext cx="428628" cy="5143536"/>
          </a:xfrm>
          <a:prstGeom prst="rightBrace">
            <a:avLst>
              <a:gd name="adj1" fmla="val 8333"/>
              <a:gd name="adj2" fmla="val 16824"/>
            </a:avLst>
          </a:prstGeom>
          <a:ln w="7620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 name="TextBox 7"/>
          <p:cNvSpPr txBox="1"/>
          <p:nvPr/>
        </p:nvSpPr>
        <p:spPr>
          <a:xfrm>
            <a:off x="214282" y="714356"/>
            <a:ext cx="2643174" cy="5016758"/>
          </a:xfrm>
          <a:prstGeom prst="rect">
            <a:avLst/>
          </a:prstGeom>
          <a:noFill/>
        </p:spPr>
        <p:txBody>
          <a:bodyPr wrap="square" rtlCol="1">
            <a:spAutoFit/>
          </a:bodyPr>
          <a:lstStyle/>
          <a:p>
            <a:pPr algn="just"/>
            <a:r>
              <a:rPr lang="fa-IR" sz="2000" dirty="0" smtClean="0">
                <a:latin typeface="Times New Roman"/>
                <a:ea typeface="Calibri"/>
                <a:cs typeface="B Zar"/>
              </a:rPr>
              <a:t>هر توليدي كه به دنبال جستجوي حقايق و براي كشف بخشي از معارف و نشر آن در</a:t>
            </a:r>
            <a:r>
              <a:rPr lang="fa-IR" sz="2000" dirty="0">
                <a:ea typeface="Calibri"/>
              </a:rPr>
              <a:t> </a:t>
            </a:r>
            <a:r>
              <a:rPr lang="fa-IR" sz="2000" dirty="0" smtClean="0">
                <a:latin typeface="Times New Roman"/>
                <a:ea typeface="Calibri"/>
                <a:cs typeface="B Zar"/>
              </a:rPr>
              <a:t> ميان مردم و به قصد حل مشكلي يا بيان انديشه اي در موضوعي از موضوع هاي علمي، از طريق مطالعه اي نظام مند، براي يافتن روابط اجتماعي ميان پديده هاي طبيعي به دست آيد و از دو خصلت اصالت و ابداع برخوردار باشد و نتايج آنها به كاربردها، روشها و مفاهيم و مشاهدات جديد در زمينه علمي با هدف پيشبرد مرزهاي علمي و فن آوري منجر گردد، علمي - پژوهشي قلمداد مي شود</a:t>
            </a:r>
            <a:endParaRPr lang="fa-IR" sz="2000" dirty="0"/>
          </a:p>
        </p:txBody>
      </p:sp>
      <p:sp>
        <p:nvSpPr>
          <p:cNvPr id="9" name="Left Brace 8"/>
          <p:cNvSpPr/>
          <p:nvPr/>
        </p:nvSpPr>
        <p:spPr>
          <a:xfrm>
            <a:off x="5286380" y="2500306"/>
            <a:ext cx="428628" cy="3857652"/>
          </a:xfrm>
          <a:prstGeom prst="leftBrace">
            <a:avLst>
              <a:gd name="adj1" fmla="val 8333"/>
              <a:gd name="adj2" fmla="val 83697"/>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0" name="TextBox 9"/>
          <p:cNvSpPr txBox="1"/>
          <p:nvPr/>
        </p:nvSpPr>
        <p:spPr>
          <a:xfrm>
            <a:off x="5643570" y="2500306"/>
            <a:ext cx="2643174" cy="3785652"/>
          </a:xfrm>
          <a:prstGeom prst="rect">
            <a:avLst/>
          </a:prstGeom>
          <a:noFill/>
        </p:spPr>
        <p:txBody>
          <a:bodyPr wrap="square" rtlCol="1">
            <a:spAutoFit/>
          </a:bodyPr>
          <a:lstStyle/>
          <a:p>
            <a:pPr algn="just"/>
            <a:r>
              <a:rPr lang="fa-IR" sz="2000" dirty="0" smtClean="0">
                <a:latin typeface="Times New Roman"/>
                <a:ea typeface="Calibri"/>
                <a:cs typeface="B Zar"/>
              </a:rPr>
              <a:t>اين گونه مقالات به مقالاتي گفته مي شود كه به ترويج يكي از رشته هاي علوم مي پردازد و سطح آگاهيها و دانش خواننده را ارتقاء مي بخشند و او را با مفاهيم جديد علمي آشنا مي سازد. اين گونه مقالات مي توانند به صورت تأليف و يا ترجمه باشند . اصولاً مقالات ترويجي فقط براي اشاعه دانش بشري و عالمانه كردن آن و جهان پيراموني آن است و هدف ديگري ندارد.</a:t>
            </a:r>
            <a:endParaRPr lang="fa-I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Methodology &amp;</a:t>
            </a:r>
            <a:br>
              <a:rPr lang="en-US" dirty="0" smtClean="0"/>
            </a:br>
            <a:r>
              <a:rPr lang="en-US" dirty="0" smtClean="0"/>
              <a:t>Research Design</a:t>
            </a:r>
            <a:endParaRPr lang="fa-IR" dirty="0"/>
          </a:p>
        </p:txBody>
      </p:sp>
      <p:sp>
        <p:nvSpPr>
          <p:cNvPr id="3" name="Text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2"/>
          </p:nvPr>
        </p:nvSpPr>
        <p:spPr/>
        <p:txBody>
          <a:bodyPr/>
          <a:lstStyle/>
          <a:p>
            <a:fld id="{C7BD29C1-8945-4B8A-A562-BA5086A58FF5}" type="slidenum">
              <a:rPr lang="fa-IR" smtClean="0"/>
              <a:pPr/>
              <a:t>24</a:t>
            </a:fld>
            <a:endParaRPr lang="fa-IR"/>
          </a:p>
        </p:txBody>
      </p:sp>
      <p:pic>
        <p:nvPicPr>
          <p:cNvPr id="32770" name="Picture 2" descr="D:\ISI\research_word_in_dictionary_magnified_sepia.jpg"/>
          <p:cNvPicPr>
            <a:picLocks noChangeAspect="1" noChangeArrowheads="1"/>
          </p:cNvPicPr>
          <p:nvPr/>
        </p:nvPicPr>
        <p:blipFill>
          <a:blip r:embed="rId2"/>
          <a:srcRect/>
          <a:stretch>
            <a:fillRect/>
          </a:stretch>
        </p:blipFill>
        <p:spPr bwMode="auto">
          <a:xfrm>
            <a:off x="2714612" y="571480"/>
            <a:ext cx="4960299" cy="282417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25</a:t>
            </a:fld>
            <a:endParaRPr lang="fa-IR"/>
          </a:p>
        </p:txBody>
      </p:sp>
      <p:sp>
        <p:nvSpPr>
          <p:cNvPr id="3" name="Rectangle 2"/>
          <p:cNvSpPr txBox="1">
            <a:spLocks noChangeArrowheads="1"/>
          </p:cNvSpPr>
          <p:nvPr/>
        </p:nvSpPr>
        <p:spPr>
          <a:xfrm>
            <a:off x="1214414" y="428604"/>
            <a:ext cx="7086600" cy="14478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000" b="1" i="0" u="none" strike="noStrike" kern="1200" cap="small" spc="0" normalizeH="0" baseline="0" noProof="0" dirty="0" smtClean="0">
                <a:ln>
                  <a:noFill/>
                </a:ln>
                <a:effectLst/>
                <a:uLnTx/>
                <a:uFillTx/>
                <a:latin typeface="+mj-lt"/>
                <a:ea typeface="+mj-ea"/>
                <a:cs typeface="Lotus" pitchFamily="2" charset="-78"/>
              </a:rPr>
              <a:t>تعريف تحقيق</a:t>
            </a:r>
            <a:endParaRPr kumimoji="0" lang="en-US" sz="6000" b="1" i="0" u="none" strike="noStrike" kern="1200" cap="small" spc="0" normalizeH="0" baseline="0" noProof="0" dirty="0">
              <a:ln>
                <a:noFill/>
              </a:ln>
              <a:effectLst/>
              <a:uLnTx/>
              <a:uFillTx/>
              <a:latin typeface="+mj-lt"/>
              <a:ea typeface="+mj-ea"/>
              <a:cs typeface="Lotus" pitchFamily="2" charset="-78"/>
            </a:endParaRPr>
          </a:p>
        </p:txBody>
      </p:sp>
      <p:sp>
        <p:nvSpPr>
          <p:cNvPr id="4" name="Rectangle 3"/>
          <p:cNvSpPr/>
          <p:nvPr/>
        </p:nvSpPr>
        <p:spPr>
          <a:xfrm>
            <a:off x="214282" y="2000240"/>
            <a:ext cx="8358246" cy="830997"/>
          </a:xfrm>
          <a:prstGeom prst="rect">
            <a:avLst/>
          </a:prstGeom>
        </p:spPr>
        <p:txBody>
          <a:bodyPr wrap="square">
            <a:spAutoFit/>
          </a:bodyPr>
          <a:lstStyle/>
          <a:p>
            <a:r>
              <a:rPr lang="fa-IR" sz="2400" b="1" dirty="0" smtClean="0">
                <a:cs typeface="Lotus" pitchFamily="2" charset="-78"/>
              </a:rPr>
              <a:t>تحقيق فرايندي است برنامه ريزي شده، هوشيارانه، نظام مند (</a:t>
            </a:r>
            <a:r>
              <a:rPr lang="en-US" sz="2400" b="1" dirty="0" smtClean="0">
                <a:cs typeface="Lotus" pitchFamily="2" charset="-78"/>
              </a:rPr>
              <a:t>systematic</a:t>
            </a:r>
            <a:r>
              <a:rPr lang="fa-IR" sz="2400" b="1" dirty="0" smtClean="0">
                <a:cs typeface="Lotus" pitchFamily="2" charset="-78"/>
              </a:rPr>
              <a:t> ) و قابل اعتماد براي يافتن حقايق يا فهم عميق مسايل</a:t>
            </a:r>
            <a:r>
              <a:rPr lang="fa-IR" b="1" dirty="0" smtClean="0">
                <a:cs typeface="Lotus" pitchFamily="2" charset="-78"/>
              </a:rPr>
              <a:t>.</a:t>
            </a:r>
            <a:endParaRPr lang="en-US" b="1" dirty="0">
              <a:cs typeface="Lotus" pitchFamily="2" charset="-78"/>
            </a:endParaRPr>
          </a:p>
        </p:txBody>
      </p:sp>
      <p:pic>
        <p:nvPicPr>
          <p:cNvPr id="5" name="Picture 2" descr="D:\ISI\80182807-2659498.jpg"/>
          <p:cNvPicPr>
            <a:picLocks noChangeAspect="1" noChangeArrowheads="1"/>
          </p:cNvPicPr>
          <p:nvPr/>
        </p:nvPicPr>
        <p:blipFill>
          <a:blip r:embed="rId2"/>
          <a:srcRect b="7936"/>
          <a:stretch>
            <a:fillRect/>
          </a:stretch>
        </p:blipFill>
        <p:spPr bwMode="auto">
          <a:xfrm>
            <a:off x="2857488" y="3214686"/>
            <a:ext cx="3690486" cy="292895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26</a:t>
            </a:fld>
            <a:endParaRPr lang="fa-IR"/>
          </a:p>
        </p:txBody>
      </p:sp>
      <p:sp>
        <p:nvSpPr>
          <p:cNvPr id="3" name="Rectangle 2"/>
          <p:cNvSpPr/>
          <p:nvPr/>
        </p:nvSpPr>
        <p:spPr>
          <a:xfrm>
            <a:off x="2198169" y="428604"/>
            <a:ext cx="4230645" cy="523220"/>
          </a:xfrm>
          <a:prstGeom prst="rect">
            <a:avLst/>
          </a:prstGeom>
        </p:spPr>
        <p:txBody>
          <a:bodyPr wrap="none">
            <a:spAutoFit/>
          </a:bodyPr>
          <a:lstStyle/>
          <a:p>
            <a:r>
              <a:rPr lang="fa-IR" sz="2800" b="1" dirty="0" smtClean="0">
                <a:cs typeface="Lotus" pitchFamily="2" charset="-78"/>
              </a:rPr>
              <a:t>انواع تحقيق  (از ديدگاههاي مختلف)</a:t>
            </a:r>
            <a:endParaRPr lang="fa-IR" sz="2800" dirty="0"/>
          </a:p>
        </p:txBody>
      </p:sp>
      <p:sp>
        <p:nvSpPr>
          <p:cNvPr id="4" name="Rectangle 3"/>
          <p:cNvSpPr/>
          <p:nvPr/>
        </p:nvSpPr>
        <p:spPr>
          <a:xfrm>
            <a:off x="0" y="1214422"/>
            <a:ext cx="8715404" cy="3231654"/>
          </a:xfrm>
          <a:prstGeom prst="rect">
            <a:avLst/>
          </a:prstGeom>
        </p:spPr>
        <p:txBody>
          <a:bodyPr wrap="square">
            <a:spAutoFit/>
          </a:bodyPr>
          <a:lstStyle/>
          <a:p>
            <a:pPr>
              <a:buFont typeface="Arial" pitchFamily="34" charset="0"/>
              <a:buChar char="•"/>
            </a:pPr>
            <a:r>
              <a:rPr lang="fa-IR" sz="2400" b="1" dirty="0" smtClean="0">
                <a:cs typeface="Lotus" pitchFamily="2" charset="-78"/>
              </a:rPr>
              <a:t>تحقيق نظري (</a:t>
            </a:r>
            <a:r>
              <a:rPr lang="en-US" sz="2400" dirty="0" smtClean="0">
                <a:cs typeface="Lotus" pitchFamily="2" charset="-78"/>
              </a:rPr>
              <a:t>pure</a:t>
            </a:r>
            <a:r>
              <a:rPr lang="fa-IR" sz="2400" b="1" dirty="0" smtClean="0">
                <a:cs typeface="Lotus" pitchFamily="2" charset="-78"/>
              </a:rPr>
              <a:t>)، كاربردي(</a:t>
            </a:r>
            <a:r>
              <a:rPr lang="en-US" sz="2400" dirty="0" smtClean="0">
                <a:cs typeface="Lotus" pitchFamily="2" charset="-78"/>
              </a:rPr>
              <a:t>applied</a:t>
            </a:r>
            <a:r>
              <a:rPr lang="fa-IR" sz="2400" b="1" dirty="0" smtClean="0">
                <a:cs typeface="Lotus" pitchFamily="2" charset="-78"/>
              </a:rPr>
              <a:t> ) و راهبردي( </a:t>
            </a:r>
            <a:r>
              <a:rPr lang="en-US" sz="2400" dirty="0" smtClean="0">
                <a:cs typeface="Lotus" pitchFamily="2" charset="-78"/>
              </a:rPr>
              <a:t>strategic</a:t>
            </a:r>
            <a:r>
              <a:rPr lang="fa-IR" sz="2400" b="1" dirty="0" smtClean="0">
                <a:cs typeface="Lotus" pitchFamily="2" charset="-78"/>
              </a:rPr>
              <a:t>).</a:t>
            </a:r>
          </a:p>
          <a:p>
            <a:pPr>
              <a:buFont typeface="Arial" pitchFamily="34" charset="0"/>
              <a:buChar char="•"/>
            </a:pPr>
            <a:r>
              <a:rPr lang="fa-IR" sz="2400" b="1" dirty="0" smtClean="0">
                <a:cs typeface="Lotus" pitchFamily="2" charset="-78"/>
              </a:rPr>
              <a:t>توصيفي(</a:t>
            </a:r>
            <a:r>
              <a:rPr lang="en-US" sz="2400" dirty="0" smtClean="0">
                <a:cs typeface="Lotus" pitchFamily="2" charset="-78"/>
              </a:rPr>
              <a:t>descriptive</a:t>
            </a:r>
            <a:r>
              <a:rPr lang="fa-IR" sz="2400" b="1" dirty="0" smtClean="0">
                <a:cs typeface="Lotus" pitchFamily="2" charset="-78"/>
              </a:rPr>
              <a:t>)، تبييني (</a:t>
            </a:r>
            <a:r>
              <a:rPr lang="en-US" sz="2400" dirty="0" smtClean="0">
                <a:cs typeface="Lotus" pitchFamily="2" charset="-78"/>
              </a:rPr>
              <a:t>explanatory</a:t>
            </a:r>
            <a:r>
              <a:rPr lang="fa-IR" sz="2400" b="1" dirty="0" smtClean="0">
                <a:cs typeface="Lotus" pitchFamily="2" charset="-78"/>
              </a:rPr>
              <a:t>) وارزيابي(</a:t>
            </a:r>
            <a:r>
              <a:rPr lang="en-US" sz="2400" dirty="0" smtClean="0">
                <a:cs typeface="Lotus" pitchFamily="2" charset="-78"/>
              </a:rPr>
              <a:t>evaluation</a:t>
            </a:r>
            <a:r>
              <a:rPr lang="fa-IR" sz="2400" b="1" dirty="0" smtClean="0">
                <a:cs typeface="Lotus" pitchFamily="2" charset="-78"/>
              </a:rPr>
              <a:t>).</a:t>
            </a:r>
          </a:p>
          <a:p>
            <a:pPr>
              <a:buFont typeface="Arial" pitchFamily="34" charset="0"/>
              <a:buChar char="•"/>
            </a:pPr>
            <a:r>
              <a:rPr lang="fa-IR" sz="2400" b="1" dirty="0" smtClean="0">
                <a:cs typeface="Lotus" pitchFamily="2" charset="-78"/>
              </a:rPr>
              <a:t>تحقيق آزاد (</a:t>
            </a:r>
            <a:r>
              <a:rPr lang="en-US" sz="2400" dirty="0" smtClean="0">
                <a:cs typeface="Lotus" pitchFamily="2" charset="-78"/>
              </a:rPr>
              <a:t>market research</a:t>
            </a:r>
            <a:r>
              <a:rPr lang="fa-IR" sz="2400" b="1" dirty="0" smtClean="0">
                <a:cs typeface="Lotus" pitchFamily="2" charset="-78"/>
              </a:rPr>
              <a:t> ) وتحقيق آكادميك(</a:t>
            </a:r>
            <a:r>
              <a:rPr lang="en-US" sz="2400" dirty="0" smtClean="0">
                <a:cs typeface="Lotus" pitchFamily="2" charset="-78"/>
              </a:rPr>
              <a:t>academic research</a:t>
            </a:r>
            <a:r>
              <a:rPr lang="fa-IR" sz="2400" b="1" dirty="0" smtClean="0">
                <a:cs typeface="Lotus" pitchFamily="2" charset="-78"/>
              </a:rPr>
              <a:t> ).</a:t>
            </a:r>
          </a:p>
          <a:p>
            <a:pPr>
              <a:lnSpc>
                <a:spcPct val="90000"/>
              </a:lnSpc>
              <a:buFont typeface="Arial" pitchFamily="34" charset="0"/>
              <a:buChar char="•"/>
            </a:pPr>
            <a:r>
              <a:rPr lang="fa-IR" sz="2400" b="1" dirty="0" smtClean="0">
                <a:cs typeface="Lotus" pitchFamily="2" charset="-78"/>
              </a:rPr>
              <a:t>تحقيق اكتشافي(</a:t>
            </a:r>
            <a:r>
              <a:rPr lang="en-US" sz="2400" dirty="0" smtClean="0">
                <a:cs typeface="Lotus" pitchFamily="2" charset="-78"/>
              </a:rPr>
              <a:t>exploratory</a:t>
            </a:r>
            <a:r>
              <a:rPr lang="fa-IR" sz="2400" b="1" dirty="0" smtClean="0">
                <a:cs typeface="Lotus" pitchFamily="2" charset="-78"/>
              </a:rPr>
              <a:t> ) آزمايشي(</a:t>
            </a:r>
            <a:r>
              <a:rPr lang="en-US" sz="2400" dirty="0" smtClean="0">
                <a:cs typeface="Lotus" pitchFamily="2" charset="-78"/>
              </a:rPr>
              <a:t>experimental or testing</a:t>
            </a:r>
            <a:r>
              <a:rPr lang="en-US" sz="2400" b="1" dirty="0" smtClean="0">
                <a:cs typeface="Lotus" pitchFamily="2" charset="-78"/>
              </a:rPr>
              <a:t> </a:t>
            </a:r>
            <a:r>
              <a:rPr lang="en-US" sz="2400" dirty="0" smtClean="0">
                <a:cs typeface="Lotus" pitchFamily="2" charset="-78"/>
              </a:rPr>
              <a:t>out</a:t>
            </a:r>
            <a:r>
              <a:rPr lang="fa-IR" sz="2400" b="1" dirty="0" smtClean="0">
                <a:cs typeface="Lotus" pitchFamily="2" charset="-78"/>
              </a:rPr>
              <a:t> )</a:t>
            </a:r>
          </a:p>
          <a:p>
            <a:pPr>
              <a:lnSpc>
                <a:spcPct val="90000"/>
              </a:lnSpc>
              <a:buFont typeface="Arial" pitchFamily="34" charset="0"/>
              <a:buChar char="•"/>
            </a:pPr>
            <a:r>
              <a:rPr lang="fa-IR" sz="2400" b="1" dirty="0" smtClean="0">
                <a:cs typeface="Lotus" pitchFamily="2" charset="-78"/>
              </a:rPr>
              <a:t>حل مشكل(</a:t>
            </a:r>
            <a:r>
              <a:rPr lang="en-US" sz="2400" dirty="0" smtClean="0">
                <a:cs typeface="Lotus" pitchFamily="2" charset="-78"/>
              </a:rPr>
              <a:t>problem solving</a:t>
            </a:r>
            <a:r>
              <a:rPr lang="fa-IR" sz="2400" b="1" dirty="0" smtClean="0">
                <a:cs typeface="Lotus" pitchFamily="2" charset="-78"/>
              </a:rPr>
              <a:t> ).</a:t>
            </a:r>
          </a:p>
          <a:p>
            <a:pPr>
              <a:lnSpc>
                <a:spcPct val="90000"/>
              </a:lnSpc>
              <a:buFont typeface="Arial" pitchFamily="34" charset="0"/>
              <a:buChar char="•"/>
            </a:pPr>
            <a:r>
              <a:rPr lang="fa-IR" sz="2400" b="1" dirty="0" smtClean="0">
                <a:cs typeface="Lotus" pitchFamily="2" charset="-78"/>
              </a:rPr>
              <a:t>تحقيق پنهاني يا ناآشكار(</a:t>
            </a:r>
            <a:r>
              <a:rPr lang="en-US" sz="2400" dirty="0" smtClean="0">
                <a:cs typeface="Lotus" pitchFamily="2" charset="-78"/>
              </a:rPr>
              <a:t>covert</a:t>
            </a:r>
            <a:r>
              <a:rPr lang="fa-IR" sz="2400" b="1" dirty="0" smtClean="0">
                <a:cs typeface="Lotus" pitchFamily="2" charset="-78"/>
              </a:rPr>
              <a:t> )، رقابتي(</a:t>
            </a:r>
            <a:r>
              <a:rPr lang="en-US" sz="2400" dirty="0" smtClean="0">
                <a:cs typeface="Lotus" pitchFamily="2" charset="-78"/>
              </a:rPr>
              <a:t>adversarial</a:t>
            </a:r>
            <a:r>
              <a:rPr lang="fa-IR" sz="2400" b="1" dirty="0" smtClean="0">
                <a:cs typeface="Lotus" pitchFamily="2" charset="-78"/>
              </a:rPr>
              <a:t> ) ومبتني بر همكاري (</a:t>
            </a:r>
            <a:r>
              <a:rPr lang="en-US" sz="2400" dirty="0" smtClean="0">
                <a:cs typeface="Lotus" pitchFamily="2" charset="-78"/>
              </a:rPr>
              <a:t>collaborative</a:t>
            </a:r>
            <a:r>
              <a:rPr lang="fa-IR" sz="2400" b="1" dirty="0" smtClean="0">
                <a:cs typeface="Lotus" pitchFamily="2" charset="-78"/>
              </a:rPr>
              <a:t> ).</a:t>
            </a:r>
          </a:p>
          <a:p>
            <a:pPr>
              <a:lnSpc>
                <a:spcPct val="90000"/>
              </a:lnSpc>
              <a:buFont typeface="Arial" pitchFamily="34" charset="0"/>
              <a:buChar char="•"/>
            </a:pPr>
            <a:r>
              <a:rPr lang="fa-IR" sz="2400" b="1" dirty="0" smtClean="0">
                <a:cs typeface="Lotus" pitchFamily="2" charset="-78"/>
              </a:rPr>
              <a:t>تحقيق بنيادي(</a:t>
            </a:r>
            <a:r>
              <a:rPr lang="en-US" sz="2400" dirty="0" smtClean="0">
                <a:cs typeface="Lotus" pitchFamily="2" charset="-78"/>
              </a:rPr>
              <a:t>basic</a:t>
            </a:r>
            <a:r>
              <a:rPr lang="fa-IR" sz="2400" dirty="0" smtClean="0">
                <a:cs typeface="Lotus" pitchFamily="2" charset="-78"/>
              </a:rPr>
              <a:t> </a:t>
            </a:r>
            <a:r>
              <a:rPr lang="fa-IR" sz="2400" b="1" dirty="0" smtClean="0">
                <a:cs typeface="Lotus" pitchFamily="2" charset="-78"/>
              </a:rPr>
              <a:t>)، كاربردي، ابزاري، مشاركتي و عملياتي</a:t>
            </a:r>
            <a:endParaRPr lang="en-US" sz="2400" b="1" dirty="0" smtClean="0">
              <a:cs typeface="Lotus" pitchFamily="2" charset="-78"/>
            </a:endParaRPr>
          </a:p>
          <a:p>
            <a:pPr>
              <a:buFont typeface="Arial" pitchFamily="34" charset="0"/>
              <a:buChar char="•"/>
            </a:pPr>
            <a:endParaRPr lang="en-US" sz="2400" b="1" dirty="0">
              <a:cs typeface="Lotus"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27</a:t>
            </a:fld>
            <a:endParaRPr lang="fa-IR"/>
          </a:p>
        </p:txBody>
      </p:sp>
      <p:sp>
        <p:nvSpPr>
          <p:cNvPr id="3" name="Rectangle 2"/>
          <p:cNvSpPr/>
          <p:nvPr/>
        </p:nvSpPr>
        <p:spPr>
          <a:xfrm>
            <a:off x="2786050" y="285728"/>
            <a:ext cx="3207929" cy="584775"/>
          </a:xfrm>
          <a:prstGeom prst="rect">
            <a:avLst/>
          </a:prstGeom>
        </p:spPr>
        <p:txBody>
          <a:bodyPr wrap="none">
            <a:spAutoFit/>
          </a:bodyPr>
          <a:lstStyle/>
          <a:p>
            <a:r>
              <a:rPr lang="fa-IR" sz="3200" b="1" dirty="0" smtClean="0">
                <a:cs typeface="Lotus" pitchFamily="2" charset="-78"/>
              </a:rPr>
              <a:t>تقسيم بندی انواع تحقيق</a:t>
            </a:r>
            <a:endParaRPr lang="fa-IR" sz="3200" dirty="0"/>
          </a:p>
        </p:txBody>
      </p:sp>
      <p:sp>
        <p:nvSpPr>
          <p:cNvPr id="4" name="Rectangle 3"/>
          <p:cNvSpPr/>
          <p:nvPr/>
        </p:nvSpPr>
        <p:spPr>
          <a:xfrm>
            <a:off x="142844" y="1214422"/>
            <a:ext cx="8572560" cy="4228850"/>
          </a:xfrm>
          <a:prstGeom prst="rect">
            <a:avLst/>
          </a:prstGeom>
        </p:spPr>
        <p:txBody>
          <a:bodyPr wrap="square">
            <a:spAutoFit/>
          </a:bodyPr>
          <a:lstStyle/>
          <a:p>
            <a:pPr>
              <a:lnSpc>
                <a:spcPct val="80000"/>
              </a:lnSpc>
            </a:pPr>
            <a:r>
              <a:rPr lang="fa-IR" sz="3200" b="1" dirty="0" smtClean="0">
                <a:solidFill>
                  <a:srgbClr val="990000"/>
                </a:solidFill>
                <a:cs typeface="Lotus" pitchFamily="2" charset="-78"/>
              </a:rPr>
              <a:t>برحسب هدف:</a:t>
            </a:r>
          </a:p>
          <a:p>
            <a:pPr>
              <a:lnSpc>
                <a:spcPct val="80000"/>
              </a:lnSpc>
            </a:pPr>
            <a:r>
              <a:rPr lang="fa-IR" sz="3200" b="1" dirty="0" smtClean="0">
                <a:solidFill>
                  <a:srgbClr val="DE062A"/>
                </a:solidFill>
                <a:cs typeface="Lotus" pitchFamily="2" charset="-78"/>
              </a:rPr>
              <a:t>بنيادی</a:t>
            </a:r>
            <a:r>
              <a:rPr lang="fa-IR" sz="3200" b="1" dirty="0" smtClean="0">
                <a:cs typeface="Lotus" pitchFamily="2" charset="-78"/>
              </a:rPr>
              <a:t> که هدف آن آزمون نظريه ها, تبيين روابط و پديده ها ونظريه پردازی, وبالاخره توليد دانش و بررسی نظريه تحول تاريخ است.</a:t>
            </a:r>
          </a:p>
          <a:p>
            <a:pPr>
              <a:lnSpc>
                <a:spcPct val="90000"/>
              </a:lnSpc>
            </a:pPr>
            <a:r>
              <a:rPr lang="fa-IR" sz="3200" b="1" dirty="0" smtClean="0">
                <a:solidFill>
                  <a:srgbClr val="DE062A"/>
                </a:solidFill>
                <a:cs typeface="Lotus" pitchFamily="2" charset="-78"/>
              </a:rPr>
              <a:t>کاربردی</a:t>
            </a:r>
            <a:r>
              <a:rPr lang="fa-IR" sz="3200" b="1" dirty="0" smtClean="0">
                <a:cs typeface="Lotus" pitchFamily="2" charset="-78"/>
              </a:rPr>
              <a:t> که هدف آن کاربرد عملی دانش درزندگی است.</a:t>
            </a:r>
          </a:p>
          <a:p>
            <a:pPr>
              <a:lnSpc>
                <a:spcPct val="90000"/>
              </a:lnSpc>
            </a:pPr>
            <a:r>
              <a:rPr lang="fa-IR" sz="3200" b="1" dirty="0" smtClean="0">
                <a:solidFill>
                  <a:srgbClr val="DE062A"/>
                </a:solidFill>
                <a:cs typeface="Lotus" pitchFamily="2" charset="-78"/>
              </a:rPr>
              <a:t>توسعه ای</a:t>
            </a:r>
            <a:r>
              <a:rPr lang="fa-IR" sz="3200" b="1" dirty="0" smtClean="0">
                <a:cs typeface="Lotus" pitchFamily="2" charset="-78"/>
              </a:rPr>
              <a:t>, که هدف آن تشخيص مناسب بودن يک دانش, روش, ارزش و... برای هدفی خاص ويا تهيه و تدوين برنامه ها, طرحها و پروژه های توسعه ای است</a:t>
            </a:r>
            <a:r>
              <a:rPr lang="fa-IR" sz="2800" b="1" dirty="0" smtClean="0">
                <a:cs typeface="Lotus" pitchFamily="2" charset="-78"/>
              </a:rPr>
              <a:t>.</a:t>
            </a:r>
            <a:endParaRPr lang="en-US" sz="2800" b="1" dirty="0" smtClean="0">
              <a:cs typeface="Lotus" pitchFamily="2" charset="-78"/>
            </a:endParaRPr>
          </a:p>
          <a:p>
            <a:pPr>
              <a:lnSpc>
                <a:spcPct val="90000"/>
              </a:lnSpc>
            </a:pPr>
            <a:endParaRPr lang="en-US" sz="3200" dirty="0" smtClean="0"/>
          </a:p>
          <a:p>
            <a:pPr>
              <a:lnSpc>
                <a:spcPct val="80000"/>
              </a:lnSpc>
            </a:pPr>
            <a:endParaRPr lang="fa-IR" sz="3200" b="1" dirty="0" smtClean="0">
              <a:cs typeface="Lotus" pitchFamily="2" charset="-78"/>
            </a:endParaRPr>
          </a:p>
          <a:p>
            <a:pPr>
              <a:lnSpc>
                <a:spcPct val="80000"/>
              </a:lnSpc>
            </a:pPr>
            <a:endParaRPr lang="en-US" sz="2800" b="1" dirty="0">
              <a:cs typeface="Lotus"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28</a:t>
            </a:fld>
            <a:endParaRPr lang="fa-IR"/>
          </a:p>
        </p:txBody>
      </p:sp>
      <p:sp>
        <p:nvSpPr>
          <p:cNvPr id="3" name="Rectangle 2"/>
          <p:cNvSpPr/>
          <p:nvPr/>
        </p:nvSpPr>
        <p:spPr>
          <a:xfrm>
            <a:off x="214282" y="1571612"/>
            <a:ext cx="8358246" cy="4862870"/>
          </a:xfrm>
          <a:prstGeom prst="rect">
            <a:avLst/>
          </a:prstGeom>
        </p:spPr>
        <p:txBody>
          <a:bodyPr wrap="square">
            <a:spAutoFit/>
          </a:bodyPr>
          <a:lstStyle/>
          <a:p>
            <a:r>
              <a:rPr lang="fa-IR" sz="2400" b="1" dirty="0" smtClean="0">
                <a:solidFill>
                  <a:srgbClr val="990000"/>
                </a:solidFill>
                <a:cs typeface="Lotus" pitchFamily="2" charset="-78"/>
              </a:rPr>
              <a:t>بر حسب نحوه گرد آوری اطلاعات يا طرح تحقيق</a:t>
            </a:r>
          </a:p>
          <a:p>
            <a:r>
              <a:rPr lang="fa-IR" sz="2400" b="1" dirty="0" smtClean="0">
                <a:solidFill>
                  <a:srgbClr val="DE062A"/>
                </a:solidFill>
                <a:cs typeface="Lotus" pitchFamily="2" charset="-78"/>
              </a:rPr>
              <a:t>توصيفی </a:t>
            </a:r>
            <a:r>
              <a:rPr lang="fa-IR" sz="2400" b="1" dirty="0" smtClean="0">
                <a:cs typeface="Lotus" pitchFamily="2" charset="-78"/>
              </a:rPr>
              <a:t>(توصيف شرايط, اشياء, امور وپديده ها به منظور شناخت بيشتر آنها).</a:t>
            </a:r>
          </a:p>
          <a:p>
            <a:r>
              <a:rPr lang="fa-IR" sz="2400" b="1" dirty="0" smtClean="0">
                <a:solidFill>
                  <a:srgbClr val="DE062A"/>
                </a:solidFill>
                <a:cs typeface="Lotus" pitchFamily="2" charset="-78"/>
              </a:rPr>
              <a:t>پس رويدادي ( علّي-مقايسه اي)</a:t>
            </a:r>
            <a:r>
              <a:rPr lang="fa-IR" sz="2400" b="1" dirty="0" smtClean="0">
                <a:cs typeface="Lotus" pitchFamily="2" charset="-78"/>
              </a:rPr>
              <a:t> كه هدف آن شناسايي معلول به منظوركشف علل احتمالي آن ويا مطالعة متغير وابسته به منظور يافتن متغير مستقل</a:t>
            </a:r>
          </a:p>
          <a:p>
            <a:r>
              <a:rPr lang="fa-IR" sz="3200" b="1" dirty="0" smtClean="0">
                <a:solidFill>
                  <a:srgbClr val="DE062A"/>
                </a:solidFill>
                <a:cs typeface="Lotus" pitchFamily="2" charset="-78"/>
              </a:rPr>
              <a:t>همبستگی:</a:t>
            </a:r>
            <a:r>
              <a:rPr lang="fa-IR" sz="3200" b="1" dirty="0" smtClean="0">
                <a:cs typeface="Lotus" pitchFamily="2" charset="-78"/>
              </a:rPr>
              <a:t> تحليل رابطه ميان متغيرها بر اساس هدف تحقيق:</a:t>
            </a:r>
          </a:p>
          <a:p>
            <a:pPr lvl="2"/>
            <a:r>
              <a:rPr lang="fa-IR" sz="2800" b="1" dirty="0" smtClean="0">
                <a:cs typeface="Lotus" pitchFamily="2" charset="-78"/>
              </a:rPr>
              <a:t> مطالعه همبستگی دو متغيری</a:t>
            </a:r>
          </a:p>
          <a:p>
            <a:pPr lvl="2"/>
            <a:r>
              <a:rPr lang="fa-IR" sz="2800" b="1" dirty="0" smtClean="0">
                <a:cs typeface="Lotus" pitchFamily="2" charset="-78"/>
              </a:rPr>
              <a:t>تحليل رگرسيون با هدف پيش بينی تغييرات يک يا چند متغير وابسته با توجه به تغييرات متغيرهای مستقل</a:t>
            </a:r>
          </a:p>
          <a:p>
            <a:pPr lvl="2"/>
            <a:r>
              <a:rPr lang="fa-IR" sz="2800" b="1" dirty="0" smtClean="0">
                <a:cs typeface="Lotus" pitchFamily="2" charset="-78"/>
              </a:rPr>
              <a:t>تحليل ماتريس همبستگی با هدف بررسی مجموعه ای از همبستگيهای دو متغيری در جدولی بنام ماتريس.</a:t>
            </a:r>
            <a:endParaRPr lang="en-US" sz="2800" b="1" dirty="0" smtClean="0">
              <a:cs typeface="Lotus" pitchFamily="2" charset="-78"/>
            </a:endParaRPr>
          </a:p>
          <a:p>
            <a:endParaRPr lang="en-US" dirty="0" smtClean="0"/>
          </a:p>
          <a:p>
            <a:endParaRPr lang="fa-IR" sz="2400" b="1" dirty="0">
              <a:cs typeface="Lotus" pitchFamily="2" charset="-78"/>
            </a:endParaRPr>
          </a:p>
        </p:txBody>
      </p:sp>
      <p:sp>
        <p:nvSpPr>
          <p:cNvPr id="4" name="Rectangle 3"/>
          <p:cNvSpPr/>
          <p:nvPr/>
        </p:nvSpPr>
        <p:spPr>
          <a:xfrm>
            <a:off x="3000364" y="357166"/>
            <a:ext cx="2836033" cy="523220"/>
          </a:xfrm>
          <a:prstGeom prst="rect">
            <a:avLst/>
          </a:prstGeom>
        </p:spPr>
        <p:txBody>
          <a:bodyPr wrap="none">
            <a:spAutoFit/>
          </a:bodyPr>
          <a:lstStyle/>
          <a:p>
            <a:r>
              <a:rPr lang="fa-IR" sz="2800" b="1" dirty="0" smtClean="0">
                <a:cs typeface="Lotus" pitchFamily="2" charset="-78"/>
              </a:rPr>
              <a:t>تقسيم بندی انواع تحقيق</a:t>
            </a:r>
            <a:endParaRPr lang="fa-IR"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29</a:t>
            </a:fld>
            <a:endParaRPr lang="fa-IR"/>
          </a:p>
        </p:txBody>
      </p:sp>
      <p:sp>
        <p:nvSpPr>
          <p:cNvPr id="3" name="Rectangle 2"/>
          <p:cNvSpPr/>
          <p:nvPr/>
        </p:nvSpPr>
        <p:spPr>
          <a:xfrm>
            <a:off x="285720" y="733246"/>
            <a:ext cx="8572560" cy="6124754"/>
          </a:xfrm>
          <a:prstGeom prst="rect">
            <a:avLst/>
          </a:prstGeom>
        </p:spPr>
        <p:txBody>
          <a:bodyPr wrap="square">
            <a:spAutoFit/>
          </a:bodyPr>
          <a:lstStyle/>
          <a:p>
            <a:r>
              <a:rPr lang="fa-IR" sz="3200" b="1" dirty="0" smtClean="0">
                <a:solidFill>
                  <a:srgbClr val="C00000"/>
                </a:solidFill>
                <a:cs typeface="Lotus" pitchFamily="2" charset="-78"/>
              </a:rPr>
              <a:t>تحقيق در عمليات يا اقدام پژوهي </a:t>
            </a:r>
            <a:r>
              <a:rPr lang="fa-IR" sz="3200" b="1" dirty="0" smtClean="0">
                <a:cs typeface="Lotus" pitchFamily="2" charset="-78"/>
              </a:rPr>
              <a:t>به منظور مشخص كردن موقعيت معين و رفع مشكل، آشنائي با روشهاي نو و اشاعة نو آوري.</a:t>
            </a:r>
          </a:p>
          <a:p>
            <a:r>
              <a:rPr lang="fa-IR" sz="3200" b="1" dirty="0" smtClean="0">
                <a:solidFill>
                  <a:srgbClr val="C00000"/>
                </a:solidFill>
                <a:cs typeface="Lotus" pitchFamily="2" charset="-78"/>
              </a:rPr>
              <a:t>مطالعةموردي</a:t>
            </a:r>
            <a:r>
              <a:rPr lang="fa-IR" sz="3200" b="1" dirty="0" smtClean="0">
                <a:cs typeface="Lotus" pitchFamily="2" charset="-78"/>
              </a:rPr>
              <a:t> انتخاب و مطا لعة يك مورد يا واد يا نظام با حد و مرز مشخص به صورت كل </a:t>
            </a:r>
            <a:r>
              <a:rPr lang="fa-IR" sz="2000" b="1" dirty="0" smtClean="0">
                <a:cs typeface="Lotus" pitchFamily="2" charset="-78"/>
              </a:rPr>
              <a:t>گرايانه</a:t>
            </a:r>
            <a:r>
              <a:rPr lang="fa-IR" sz="2400" b="1" dirty="0" smtClean="0">
                <a:cs typeface="Lotus" pitchFamily="2" charset="-78"/>
              </a:rPr>
              <a:t> </a:t>
            </a:r>
            <a:r>
              <a:rPr lang="fa-IR" sz="1600" b="1" dirty="0" smtClean="0">
                <a:cs typeface="Lotus" pitchFamily="2" charset="-78"/>
              </a:rPr>
              <a:t>(</a:t>
            </a:r>
            <a:r>
              <a:rPr lang="en-US" sz="1600" b="1" dirty="0" smtClean="0">
                <a:cs typeface="Lotus" pitchFamily="2" charset="-78"/>
              </a:rPr>
              <a:t>holistic</a:t>
            </a:r>
            <a:r>
              <a:rPr lang="fa-IR" sz="1600" b="1" dirty="0" smtClean="0">
                <a:cs typeface="Lotus" pitchFamily="2" charset="-78"/>
              </a:rPr>
              <a:t>)</a:t>
            </a:r>
          </a:p>
          <a:p>
            <a:r>
              <a:rPr lang="fa-IR" sz="3200" b="1" dirty="0" smtClean="0">
                <a:solidFill>
                  <a:srgbClr val="DE062A"/>
                </a:solidFill>
                <a:cs typeface="Lotus" pitchFamily="2" charset="-78"/>
              </a:rPr>
              <a:t>تحقيق تجربي يا آزمايشي</a:t>
            </a:r>
            <a:r>
              <a:rPr lang="fa-IR" sz="3200" b="1" dirty="0" smtClean="0">
                <a:cs typeface="Lotus" pitchFamily="2" charset="-78"/>
              </a:rPr>
              <a:t> با استفاده از شیوه هاي زير:</a:t>
            </a:r>
          </a:p>
          <a:p>
            <a:pPr lvl="1"/>
            <a:r>
              <a:rPr lang="fa-IR" sz="3200" b="1" dirty="0" smtClean="0">
                <a:cs typeface="Lotus" pitchFamily="2" charset="-78"/>
              </a:rPr>
              <a:t>انتساب تصادفي(اختصاص هرآزمودني با شانس مساوي به گروه آزمايشي يا گواه)</a:t>
            </a:r>
          </a:p>
          <a:p>
            <a:pPr lvl="1"/>
            <a:r>
              <a:rPr lang="fa-IR" sz="3200" b="1" dirty="0" smtClean="0">
                <a:cs typeface="Lotus" pitchFamily="2" charset="-78"/>
              </a:rPr>
              <a:t>همتا كردن تصادفي( همانندي آزمودنيهاي انتخاب شده  از نظر متغير ناخواسته)</a:t>
            </a:r>
          </a:p>
          <a:p>
            <a:pPr lvl="1"/>
            <a:r>
              <a:rPr lang="fa-IR" sz="3200" b="1" dirty="0" smtClean="0">
                <a:cs typeface="Lotus" pitchFamily="2" charset="-78"/>
              </a:rPr>
              <a:t>انتخاب همگن ( یكسان كردن ميانگين متغيري كه بايد كنترل شود در گروه هاي مورد نظر)</a:t>
            </a:r>
            <a:endParaRPr lang="en-US" sz="3200" b="1" dirty="0" smtClean="0">
              <a:cs typeface="Lotus" pitchFamily="2" charset="-78"/>
            </a:endParaRPr>
          </a:p>
          <a:p>
            <a:endParaRPr lang="en-US" sz="2400" b="1" dirty="0" smtClean="0">
              <a:cs typeface="Lotus" pitchFamily="2" charset="-78"/>
            </a:endParaRPr>
          </a:p>
          <a:p>
            <a:endParaRPr lang="fa-IR" sz="1600" b="1" dirty="0">
              <a:cs typeface="Lotus"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 Fundamental</a:t>
            </a:r>
            <a:endParaRPr lang="fa-IR" dirty="0"/>
          </a:p>
        </p:txBody>
      </p:sp>
      <p:sp>
        <p:nvSpPr>
          <p:cNvPr id="4" name="Slide Number Placeholder 3"/>
          <p:cNvSpPr>
            <a:spLocks noGrp="1"/>
          </p:cNvSpPr>
          <p:nvPr>
            <p:ph type="sldNum" sz="quarter" idx="12"/>
          </p:nvPr>
        </p:nvSpPr>
        <p:spPr/>
        <p:txBody>
          <a:bodyPr/>
          <a:lstStyle/>
          <a:p>
            <a:fld id="{C7BD29C1-8945-4B8A-A562-BA5086A58FF5}" type="slidenum">
              <a:rPr lang="fa-IR" smtClean="0"/>
              <a:pPr/>
              <a:t>3</a:t>
            </a:fld>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30</a:t>
            </a:fld>
            <a:endParaRPr lang="fa-IR"/>
          </a:p>
        </p:txBody>
      </p:sp>
      <p:sp>
        <p:nvSpPr>
          <p:cNvPr id="3" name="Rectangle 3"/>
          <p:cNvSpPr txBox="1">
            <a:spLocks noChangeArrowheads="1"/>
          </p:cNvSpPr>
          <p:nvPr/>
        </p:nvSpPr>
        <p:spPr>
          <a:xfrm>
            <a:off x="539750" y="1196975"/>
            <a:ext cx="7704138" cy="5327650"/>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Lotus" pitchFamily="2" charset="-78"/>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Lotus" pitchFamily="2" charset="-78"/>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Lotus" pitchFamily="2" charset="-78"/>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Lotus" pitchFamily="2" charset="-78"/>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Lotus" pitchFamily="2" charset="-78"/>
            </a:endParaRPr>
          </a:p>
          <a:p>
            <a:pPr marL="274320" marR="0" lvl="0" indent="-274320" algn="r" defTabSz="914400" rtl="1"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a:ln>
                <a:noFill/>
              </a:ln>
              <a:solidFill>
                <a:schemeClr val="tx1"/>
              </a:solidFill>
              <a:effectLst/>
              <a:uLnTx/>
              <a:uFillTx/>
              <a:latin typeface="+mn-lt"/>
              <a:ea typeface="+mn-ea"/>
              <a:cs typeface="Lotus" pitchFamily="2" charset="-78"/>
            </a:endParaRPr>
          </a:p>
        </p:txBody>
      </p:sp>
      <p:pic>
        <p:nvPicPr>
          <p:cNvPr id="4" name="Picture 4" descr="~AUT0006"/>
          <p:cNvPicPr>
            <a:picLocks noChangeAspect="1" noChangeArrowheads="1"/>
          </p:cNvPicPr>
          <p:nvPr/>
        </p:nvPicPr>
        <p:blipFill>
          <a:blip r:embed="rId2"/>
          <a:srcRect l="7631" t="6564" r="7150" b="4813"/>
          <a:stretch>
            <a:fillRect/>
          </a:stretch>
        </p:blipFill>
        <p:spPr>
          <a:xfrm>
            <a:off x="3500430" y="2500306"/>
            <a:ext cx="4697680" cy="3786190"/>
          </a:xfrm>
          <a:prstGeom prst="rect">
            <a:avLst/>
          </a:prstGeom>
          <a:noFill/>
          <a:ln/>
        </p:spPr>
      </p:pic>
      <p:sp>
        <p:nvSpPr>
          <p:cNvPr id="5" name="TextBox 4"/>
          <p:cNvSpPr txBox="1"/>
          <p:nvPr/>
        </p:nvSpPr>
        <p:spPr>
          <a:xfrm>
            <a:off x="4857752" y="357166"/>
            <a:ext cx="3000396" cy="523220"/>
          </a:xfrm>
          <a:prstGeom prst="rect">
            <a:avLst/>
          </a:prstGeom>
          <a:noFill/>
        </p:spPr>
        <p:txBody>
          <a:bodyPr wrap="square" rtlCol="1">
            <a:spAutoFit/>
          </a:bodyPr>
          <a:lstStyle/>
          <a:p>
            <a:pPr algn="ctr"/>
            <a:r>
              <a:rPr lang="fa-IR" sz="2800" b="1" dirty="0" smtClean="0">
                <a:cs typeface="B Lotus" pitchFamily="2" charset="-78"/>
              </a:rPr>
              <a:t>چرخه تحقیق</a:t>
            </a:r>
            <a:endParaRPr lang="fa-IR" sz="2800" b="1" dirty="0">
              <a:cs typeface="B Lotus" pitchFamily="2" charset="-78"/>
            </a:endParaRPr>
          </a:p>
        </p:txBody>
      </p:sp>
      <p:pic>
        <p:nvPicPr>
          <p:cNvPr id="7" name="Picture 4" descr="594011"/>
          <p:cNvPicPr>
            <a:picLocks noChangeAspect="1" noChangeArrowheads="1"/>
          </p:cNvPicPr>
          <p:nvPr/>
        </p:nvPicPr>
        <p:blipFill>
          <a:blip r:embed="rId3"/>
          <a:srcRect/>
          <a:stretch>
            <a:fillRect/>
          </a:stretch>
        </p:blipFill>
        <p:spPr bwMode="auto">
          <a:xfrm>
            <a:off x="357158" y="357166"/>
            <a:ext cx="3894652" cy="264001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31</a:t>
            </a:fld>
            <a:endParaRPr lang="fa-IR"/>
          </a:p>
        </p:txBody>
      </p:sp>
      <p:graphicFrame>
        <p:nvGraphicFramePr>
          <p:cNvPr id="3" name="Diagram 2"/>
          <p:cNvGraphicFramePr/>
          <p:nvPr/>
        </p:nvGraphicFramePr>
        <p:xfrm>
          <a:off x="928662" y="714356"/>
          <a:ext cx="707236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29063" y="103188"/>
            <a:ext cx="4757737" cy="896937"/>
          </a:xfrm>
        </p:spPr>
        <p:txBody>
          <a:bodyPr anchor="ctr"/>
          <a:lstStyle/>
          <a:p>
            <a:r>
              <a:rPr lang="fa-IR" sz="3200" smtClean="0">
                <a:solidFill>
                  <a:srgbClr val="000000"/>
                </a:solidFill>
                <a:effectLst/>
                <a:cs typeface="B Titr" pitchFamily="2" charset="-78"/>
              </a:rPr>
              <a:t>مراحل انجام یک تحقیق علمی</a:t>
            </a:r>
            <a:endParaRPr lang="en-US" sz="3200" smtClean="0">
              <a:solidFill>
                <a:srgbClr val="000000"/>
              </a:solidFill>
              <a:effectLst/>
              <a:cs typeface="B Titr" pitchFamily="2" charset="-78"/>
            </a:endParaRPr>
          </a:p>
        </p:txBody>
      </p:sp>
      <p:pic>
        <p:nvPicPr>
          <p:cNvPr id="10243" name="Content Placeholder 3" descr="question.jpg"/>
          <p:cNvPicPr>
            <a:picLocks noGrp="1" noChangeAspect="1"/>
          </p:cNvPicPr>
          <p:nvPr>
            <p:ph sz="half" idx="1"/>
          </p:nvPr>
        </p:nvPicPr>
        <p:blipFill>
          <a:blip r:embed="rId2"/>
          <a:srcRect l="13091" r="16721"/>
          <a:stretch>
            <a:fillRect/>
          </a:stretch>
        </p:blipFill>
        <p:spPr>
          <a:xfrm rot="21183371">
            <a:off x="310038" y="234149"/>
            <a:ext cx="1603375" cy="1533525"/>
          </a:xfrm>
        </p:spPr>
      </p:pic>
      <p:sp>
        <p:nvSpPr>
          <p:cNvPr id="10244" name="Content Placeholder 4"/>
          <p:cNvSpPr>
            <a:spLocks noGrp="1"/>
          </p:cNvSpPr>
          <p:nvPr>
            <p:ph sz="half" idx="2"/>
          </p:nvPr>
        </p:nvSpPr>
        <p:spPr>
          <a:xfrm>
            <a:off x="5000625" y="1401763"/>
            <a:ext cx="3686175" cy="5027612"/>
          </a:xfrm>
        </p:spPr>
        <p:txBody>
          <a:bodyPr/>
          <a:lstStyle/>
          <a:p>
            <a:pPr algn="r" rtl="1"/>
            <a:r>
              <a:rPr lang="fa-IR" dirty="0" smtClean="0">
                <a:solidFill>
                  <a:srgbClr val="000000"/>
                </a:solidFill>
                <a:cs typeface="B Nazanin" pitchFamily="2" charset="-78"/>
              </a:rPr>
              <a:t>انتخاب موضوع</a:t>
            </a:r>
          </a:p>
          <a:p>
            <a:pPr algn="r" rtl="1"/>
            <a:r>
              <a:rPr lang="fa-IR" dirty="0" smtClean="0">
                <a:solidFill>
                  <a:srgbClr val="000000"/>
                </a:solidFill>
                <a:cs typeface="B Nazanin" pitchFamily="2" charset="-78"/>
              </a:rPr>
              <a:t>بیان مساله</a:t>
            </a:r>
          </a:p>
          <a:p>
            <a:pPr algn="r" rtl="1"/>
            <a:r>
              <a:rPr lang="fa-IR" dirty="0" smtClean="0">
                <a:solidFill>
                  <a:srgbClr val="000000"/>
                </a:solidFill>
                <a:cs typeface="B Nazanin" pitchFamily="2" charset="-78"/>
              </a:rPr>
              <a:t>مروری بر متون</a:t>
            </a:r>
          </a:p>
          <a:p>
            <a:pPr algn="r" rtl="1"/>
            <a:r>
              <a:rPr lang="fa-IR" dirty="0" smtClean="0">
                <a:solidFill>
                  <a:srgbClr val="000000"/>
                </a:solidFill>
                <a:cs typeface="B Nazanin" pitchFamily="2" charset="-78"/>
              </a:rPr>
              <a:t>اهداف، فرضیات و سوالات</a:t>
            </a:r>
          </a:p>
          <a:p>
            <a:pPr algn="r" rtl="1"/>
            <a:r>
              <a:rPr lang="fa-IR" dirty="0" smtClean="0">
                <a:solidFill>
                  <a:srgbClr val="000000"/>
                </a:solidFill>
                <a:cs typeface="B Nazanin" pitchFamily="2" charset="-78"/>
              </a:rPr>
              <a:t>تبیین و تعریف متغیرها</a:t>
            </a:r>
          </a:p>
          <a:p>
            <a:pPr algn="r" rtl="1"/>
            <a:r>
              <a:rPr lang="fa-IR" dirty="0" smtClean="0">
                <a:solidFill>
                  <a:srgbClr val="000000"/>
                </a:solidFill>
                <a:cs typeface="B Nazanin" pitchFamily="2" charset="-78"/>
              </a:rPr>
              <a:t>نوع و روش مطالعه</a:t>
            </a:r>
          </a:p>
          <a:p>
            <a:pPr algn="r" rtl="1"/>
            <a:r>
              <a:rPr lang="fa-IR" dirty="0" smtClean="0">
                <a:solidFill>
                  <a:srgbClr val="000000"/>
                </a:solidFill>
                <a:cs typeface="B Nazanin" pitchFamily="2" charset="-78"/>
              </a:rPr>
              <a:t>جامعه پژوهش و حجم نمونه</a:t>
            </a:r>
          </a:p>
          <a:p>
            <a:pPr algn="r" rtl="1"/>
            <a:r>
              <a:rPr lang="fa-IR" dirty="0" smtClean="0">
                <a:solidFill>
                  <a:srgbClr val="000000"/>
                </a:solidFill>
                <a:cs typeface="B Nazanin" pitchFamily="2" charset="-78"/>
              </a:rPr>
              <a:t>روش نمونه گیری</a:t>
            </a:r>
          </a:p>
          <a:p>
            <a:pPr algn="r" rtl="1"/>
            <a:r>
              <a:rPr lang="fa-IR" dirty="0" smtClean="0">
                <a:solidFill>
                  <a:srgbClr val="000000"/>
                </a:solidFill>
                <a:cs typeface="B Nazanin" pitchFamily="2" charset="-78"/>
              </a:rPr>
              <a:t>ابزار گردآوری داده ها</a:t>
            </a:r>
          </a:p>
          <a:p>
            <a:pPr algn="r" rtl="1"/>
            <a:r>
              <a:rPr lang="fa-IR" dirty="0" smtClean="0">
                <a:solidFill>
                  <a:srgbClr val="000000"/>
                </a:solidFill>
                <a:cs typeface="B Nazanin" pitchFamily="2" charset="-78"/>
              </a:rPr>
              <a:t>پایایی و روایی ابزار گردآوری</a:t>
            </a:r>
          </a:p>
          <a:p>
            <a:pPr algn="r" rtl="1"/>
            <a:endParaRPr lang="en-US" dirty="0" smtClean="0">
              <a:solidFill>
                <a:srgbClr val="000000"/>
              </a:solidFill>
              <a:cs typeface="B Nazanin" pitchFamily="2" charset="-78"/>
            </a:endParaRPr>
          </a:p>
        </p:txBody>
      </p:sp>
      <p:sp>
        <p:nvSpPr>
          <p:cNvPr id="6" name="Content Placeholder 4"/>
          <p:cNvSpPr txBox="1">
            <a:spLocks/>
          </p:cNvSpPr>
          <p:nvPr/>
        </p:nvSpPr>
        <p:spPr bwMode="auto">
          <a:xfrm>
            <a:off x="1000125" y="1714500"/>
            <a:ext cx="3686175" cy="4786313"/>
          </a:xfrm>
          <a:prstGeom prst="rect">
            <a:avLst/>
          </a:prstGeom>
          <a:noFill/>
          <a:ln w="9525">
            <a:noFill/>
            <a:miter lim="800000"/>
            <a:headEnd/>
            <a:tailEnd/>
          </a:ln>
        </p:spPr>
        <p:txBody>
          <a:bodyPr/>
          <a:lstStyle/>
          <a:p>
            <a:pPr marL="342900" indent="-342900" algn="just" rtl="1" eaLnBrk="0" hangingPunct="0">
              <a:spcBef>
                <a:spcPct val="20000"/>
              </a:spcBef>
              <a:buFontTx/>
              <a:buChar char="•"/>
              <a:defRPr/>
            </a:pPr>
            <a:r>
              <a:rPr lang="fa-IR" sz="2800" kern="0" dirty="0">
                <a:solidFill>
                  <a:srgbClr val="000000"/>
                </a:solidFill>
                <a:latin typeface="+mn-lt"/>
                <a:cs typeface="B Nazanin" pitchFamily="2" charset="-78"/>
              </a:rPr>
              <a:t>محدودیت ها و مشکلات</a:t>
            </a:r>
          </a:p>
          <a:p>
            <a:pPr marL="342900" indent="-342900" algn="just" rtl="1" eaLnBrk="0" hangingPunct="0">
              <a:spcBef>
                <a:spcPct val="20000"/>
              </a:spcBef>
              <a:buFontTx/>
              <a:buChar char="•"/>
              <a:defRPr/>
            </a:pPr>
            <a:r>
              <a:rPr lang="fa-IR" sz="2800" kern="0" dirty="0">
                <a:solidFill>
                  <a:srgbClr val="000000"/>
                </a:solidFill>
                <a:latin typeface="+mn-lt"/>
                <a:cs typeface="B Nazanin" pitchFamily="2" charset="-78"/>
              </a:rPr>
              <a:t>ملاحظات اخلاقی</a:t>
            </a:r>
          </a:p>
          <a:p>
            <a:pPr marL="342900" indent="-342900" algn="just" rtl="1" eaLnBrk="0" hangingPunct="0">
              <a:spcBef>
                <a:spcPct val="20000"/>
              </a:spcBef>
              <a:buFontTx/>
              <a:buChar char="•"/>
              <a:defRPr/>
            </a:pPr>
            <a:r>
              <a:rPr lang="fa-IR" sz="2800" kern="0" dirty="0">
                <a:solidFill>
                  <a:srgbClr val="000000"/>
                </a:solidFill>
                <a:latin typeface="+mn-lt"/>
                <a:cs typeface="B Nazanin" pitchFamily="2" charset="-78"/>
              </a:rPr>
              <a:t>جدول گانت اجرایی</a:t>
            </a:r>
          </a:p>
          <a:p>
            <a:pPr marL="342900" indent="-342900" algn="just" rtl="1" eaLnBrk="0" hangingPunct="0">
              <a:spcBef>
                <a:spcPct val="20000"/>
              </a:spcBef>
              <a:buFontTx/>
              <a:buChar char="•"/>
              <a:defRPr/>
            </a:pPr>
            <a:r>
              <a:rPr lang="fa-IR" sz="2800" kern="0" dirty="0">
                <a:solidFill>
                  <a:srgbClr val="000000"/>
                </a:solidFill>
                <a:latin typeface="+mn-lt"/>
                <a:cs typeface="B Nazanin" pitchFamily="2" charset="-78"/>
              </a:rPr>
              <a:t>منبع نویسی</a:t>
            </a:r>
          </a:p>
          <a:p>
            <a:pPr marL="342900" indent="-342900" algn="just" rtl="1" eaLnBrk="0" hangingPunct="0">
              <a:spcBef>
                <a:spcPct val="20000"/>
              </a:spcBef>
              <a:buFontTx/>
              <a:buChar char="•"/>
              <a:defRPr/>
            </a:pPr>
            <a:r>
              <a:rPr lang="fa-IR" sz="2800" kern="0" dirty="0">
                <a:solidFill>
                  <a:srgbClr val="000000"/>
                </a:solidFill>
                <a:latin typeface="+mn-lt"/>
                <a:cs typeface="B Nazanin" pitchFamily="2" charset="-78"/>
              </a:rPr>
              <a:t>بودجه بندی</a:t>
            </a:r>
          </a:p>
          <a:p>
            <a:pPr marL="342900" indent="-342900" algn="just" rtl="1" eaLnBrk="0" hangingPunct="0">
              <a:spcBef>
                <a:spcPct val="20000"/>
              </a:spcBef>
              <a:buFont typeface="Wingdings" pitchFamily="2" charset="2"/>
              <a:buChar char="v"/>
              <a:defRPr/>
            </a:pPr>
            <a:r>
              <a:rPr lang="fa-IR" sz="2800" kern="0" dirty="0">
                <a:solidFill>
                  <a:srgbClr val="000000"/>
                </a:solidFill>
                <a:latin typeface="+mn-lt"/>
                <a:cs typeface="B Nazanin" pitchFamily="2" charset="-78"/>
              </a:rPr>
              <a:t>تصویب طرح پژوهشی</a:t>
            </a:r>
          </a:p>
          <a:p>
            <a:pPr marL="342900" indent="-342900" algn="just" rtl="1" eaLnBrk="0" hangingPunct="0">
              <a:spcBef>
                <a:spcPct val="20000"/>
              </a:spcBef>
              <a:buFont typeface="Wingdings" pitchFamily="2" charset="2"/>
              <a:buChar char="v"/>
              <a:defRPr/>
            </a:pPr>
            <a:r>
              <a:rPr lang="fa-IR" sz="2800" kern="0" dirty="0">
                <a:solidFill>
                  <a:srgbClr val="000000"/>
                </a:solidFill>
                <a:latin typeface="+mn-lt"/>
                <a:cs typeface="B Nazanin" pitchFamily="2" charset="-78"/>
              </a:rPr>
              <a:t>اجرا</a:t>
            </a:r>
          </a:p>
          <a:p>
            <a:pPr marL="342900" indent="-342900" algn="just" rtl="1" eaLnBrk="0" hangingPunct="0">
              <a:spcBef>
                <a:spcPct val="20000"/>
              </a:spcBef>
              <a:buFont typeface="Wingdings" pitchFamily="2" charset="2"/>
              <a:buChar char="v"/>
              <a:defRPr/>
            </a:pPr>
            <a:r>
              <a:rPr lang="fa-IR" sz="2800" kern="0" dirty="0">
                <a:solidFill>
                  <a:srgbClr val="000000"/>
                </a:solidFill>
                <a:latin typeface="+mn-lt"/>
                <a:cs typeface="B Nazanin" pitchFamily="2" charset="-78"/>
              </a:rPr>
              <a:t>تجزیه و تحلیل داده ها</a:t>
            </a:r>
          </a:p>
          <a:p>
            <a:pPr marL="342900" indent="-342900" algn="just" rtl="1" eaLnBrk="0" hangingPunct="0">
              <a:spcBef>
                <a:spcPct val="20000"/>
              </a:spcBef>
              <a:buFont typeface="Wingdings" pitchFamily="2" charset="2"/>
              <a:buChar char="v"/>
              <a:defRPr/>
            </a:pPr>
            <a:r>
              <a:rPr lang="fa-IR" sz="2800" kern="0" dirty="0">
                <a:solidFill>
                  <a:srgbClr val="000000"/>
                </a:solidFill>
                <a:latin typeface="+mn-lt"/>
                <a:cs typeface="B Nazanin" pitchFamily="2" charset="-78"/>
              </a:rPr>
              <a:t>ارائه گزار ش نهایی طرح</a:t>
            </a:r>
          </a:p>
          <a:p>
            <a:pPr marL="342900" indent="-342900" algn="just" rtl="1" eaLnBrk="0" hangingPunct="0">
              <a:spcBef>
                <a:spcPct val="20000"/>
              </a:spcBef>
              <a:buFontTx/>
              <a:buChar char="•"/>
              <a:defRPr/>
            </a:pPr>
            <a:endParaRPr lang="fa-IR" sz="2800" kern="0" dirty="0">
              <a:solidFill>
                <a:srgbClr val="000000"/>
              </a:solidFill>
              <a:latin typeface="+mn-lt"/>
              <a:cs typeface="B Nazanin" pitchFamily="2" charset="-78"/>
            </a:endParaRPr>
          </a:p>
        </p:txBody>
      </p:sp>
      <p:sp>
        <p:nvSpPr>
          <p:cNvPr id="10246" name="Slide Number Placeholder 6"/>
          <p:cNvSpPr>
            <a:spLocks noGrp="1"/>
          </p:cNvSpPr>
          <p:nvPr>
            <p:ph type="sldNum" sz="quarter" idx="12"/>
          </p:nvPr>
        </p:nvSpPr>
        <p:spPr>
          <a:noFill/>
        </p:spPr>
        <p:txBody>
          <a:bodyPr/>
          <a:lstStyle/>
          <a:p>
            <a:fld id="{6F6DD66F-D715-4AF1-8F14-BCD89723A03B}" type="slidenum">
              <a:rPr lang="ar-SA" smtClean="0">
                <a:cs typeface="Arial" pitchFamily="34" charset="0"/>
              </a:rPr>
              <a:pPr/>
              <a:t>32</a:t>
            </a:fld>
            <a:endParaRPr lang="en-US" smtClean="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33</a:t>
            </a:fld>
            <a:endParaRPr lang="fa-IR"/>
          </a:p>
        </p:txBody>
      </p:sp>
      <p:pic>
        <p:nvPicPr>
          <p:cNvPr id="28674" name="Picture 2" descr="D:\ISI\iceberg2.jpg"/>
          <p:cNvPicPr>
            <a:picLocks noChangeAspect="1" noChangeArrowheads="1"/>
          </p:cNvPicPr>
          <p:nvPr/>
        </p:nvPicPr>
        <p:blipFill>
          <a:blip r:embed="rId2"/>
          <a:srcRect/>
          <a:stretch>
            <a:fillRect/>
          </a:stretch>
        </p:blipFill>
        <p:spPr bwMode="auto">
          <a:xfrm>
            <a:off x="1285852" y="1285860"/>
            <a:ext cx="6715140" cy="5021757"/>
          </a:xfrm>
          <a:prstGeom prst="rect">
            <a:avLst/>
          </a:prstGeom>
          <a:noFill/>
        </p:spPr>
      </p:pic>
      <p:sp>
        <p:nvSpPr>
          <p:cNvPr id="4" name="TextBox 3"/>
          <p:cNvSpPr txBox="1"/>
          <p:nvPr/>
        </p:nvSpPr>
        <p:spPr>
          <a:xfrm>
            <a:off x="1785918" y="428604"/>
            <a:ext cx="5500726" cy="461665"/>
          </a:xfrm>
          <a:prstGeom prst="rect">
            <a:avLst/>
          </a:prstGeom>
          <a:noFill/>
        </p:spPr>
        <p:txBody>
          <a:bodyPr wrap="square" rtlCol="1">
            <a:spAutoFit/>
          </a:bodyPr>
          <a:lstStyle/>
          <a:p>
            <a:pPr algn="ctr" rtl="0"/>
            <a:r>
              <a:rPr lang="en-US" sz="2400" b="1" dirty="0" smtClean="0"/>
              <a:t>Iceberg Principle</a:t>
            </a:r>
            <a:endParaRPr lang="fa-IR"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34</a:t>
            </a:fld>
            <a:endParaRPr lang="fa-IR"/>
          </a:p>
        </p:txBody>
      </p:sp>
      <p:sp>
        <p:nvSpPr>
          <p:cNvPr id="3" name="Rectangle 2"/>
          <p:cNvSpPr/>
          <p:nvPr/>
        </p:nvSpPr>
        <p:spPr>
          <a:xfrm>
            <a:off x="3071802" y="357166"/>
            <a:ext cx="2483372" cy="461665"/>
          </a:xfrm>
          <a:prstGeom prst="rect">
            <a:avLst/>
          </a:prstGeom>
        </p:spPr>
        <p:txBody>
          <a:bodyPr wrap="none">
            <a:spAutoFit/>
          </a:bodyPr>
          <a:lstStyle/>
          <a:p>
            <a:r>
              <a:rPr lang="fa-IR" sz="2400" b="1" dirty="0" smtClean="0">
                <a:solidFill>
                  <a:srgbClr val="DE062A"/>
                </a:solidFill>
                <a:cs typeface="Lotus" pitchFamily="2" charset="-78"/>
              </a:rPr>
              <a:t>شناسايي سؤالهاي تحقيق</a:t>
            </a:r>
            <a:endParaRPr lang="fa-IR" sz="2400" dirty="0"/>
          </a:p>
        </p:txBody>
      </p:sp>
      <p:sp>
        <p:nvSpPr>
          <p:cNvPr id="4" name="Rectangle 3"/>
          <p:cNvSpPr/>
          <p:nvPr/>
        </p:nvSpPr>
        <p:spPr>
          <a:xfrm>
            <a:off x="571472" y="1142984"/>
            <a:ext cx="7858148" cy="1815882"/>
          </a:xfrm>
          <a:prstGeom prst="rect">
            <a:avLst/>
          </a:prstGeom>
        </p:spPr>
        <p:txBody>
          <a:bodyPr wrap="square">
            <a:spAutoFit/>
          </a:bodyPr>
          <a:lstStyle/>
          <a:p>
            <a:r>
              <a:rPr lang="fa-IR" sz="2400" b="1" dirty="0" smtClean="0">
                <a:cs typeface="Lotus" pitchFamily="2" charset="-78"/>
              </a:rPr>
              <a:t>طرح سؤال آشكار ترين نقطة شروع يك پروژة تحقيق است.</a:t>
            </a:r>
          </a:p>
          <a:p>
            <a:r>
              <a:rPr lang="fa-IR" sz="2400" b="1" dirty="0" smtClean="0">
                <a:cs typeface="Lotus" pitchFamily="2" charset="-78"/>
              </a:rPr>
              <a:t>سؤالات در اغلب موارد با اين واژه هاي سؤالي آغاز مي شود:</a:t>
            </a:r>
            <a:endParaRPr lang="fa-IR" sz="1600" b="1" dirty="0" smtClean="0">
              <a:cs typeface="Lotus" pitchFamily="2" charset="-78"/>
            </a:endParaRPr>
          </a:p>
          <a:p>
            <a:r>
              <a:rPr lang="fa-IR" sz="2800" b="1" dirty="0" smtClean="0">
                <a:cs typeface="Lotus" pitchFamily="2" charset="-78"/>
              </a:rPr>
              <a:t>   </a:t>
            </a:r>
            <a:r>
              <a:rPr lang="fa-IR" sz="3200" b="1" dirty="0" smtClean="0">
                <a:cs typeface="Lotus" pitchFamily="2" charset="-78"/>
              </a:rPr>
              <a:t>چرا، چگونه، چه كسي، چه چيزي، در چه زماني (كي) در چه مكاني (كجا)</a:t>
            </a:r>
            <a:endParaRPr lang="fa-IR" sz="3200" b="1" dirty="0">
              <a:cs typeface="Lotus"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35</a:t>
            </a:fld>
            <a:endParaRPr lang="fa-IR"/>
          </a:p>
        </p:txBody>
      </p:sp>
      <p:pic>
        <p:nvPicPr>
          <p:cNvPr id="27650" name="Picture 2" descr="D:\ISI\Id_prob.jpg"/>
          <p:cNvPicPr>
            <a:picLocks noChangeAspect="1" noChangeArrowheads="1"/>
          </p:cNvPicPr>
          <p:nvPr/>
        </p:nvPicPr>
        <p:blipFill>
          <a:blip r:embed="rId2"/>
          <a:srcRect/>
          <a:stretch>
            <a:fillRect/>
          </a:stretch>
        </p:blipFill>
        <p:spPr bwMode="auto">
          <a:xfrm>
            <a:off x="642910" y="857232"/>
            <a:ext cx="2773680" cy="1676400"/>
          </a:xfrm>
          <a:prstGeom prst="rect">
            <a:avLst/>
          </a:prstGeom>
          <a:noFill/>
        </p:spPr>
      </p:pic>
      <p:graphicFrame>
        <p:nvGraphicFramePr>
          <p:cNvPr id="4" name="Diagram 3"/>
          <p:cNvGraphicFramePr/>
          <p:nvPr/>
        </p:nvGraphicFramePr>
        <p:xfrm>
          <a:off x="1643042" y="1785926"/>
          <a:ext cx="6905652" cy="4746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36</a:t>
            </a:fld>
            <a:endParaRPr lang="fa-IR"/>
          </a:p>
        </p:txBody>
      </p:sp>
      <p:sp>
        <p:nvSpPr>
          <p:cNvPr id="3" name="Rectangle 2"/>
          <p:cNvSpPr/>
          <p:nvPr/>
        </p:nvSpPr>
        <p:spPr>
          <a:xfrm>
            <a:off x="357158" y="928671"/>
            <a:ext cx="8286808" cy="2831544"/>
          </a:xfrm>
          <a:prstGeom prst="rect">
            <a:avLst/>
          </a:prstGeom>
        </p:spPr>
        <p:txBody>
          <a:bodyPr wrap="square">
            <a:spAutoFit/>
          </a:bodyPr>
          <a:lstStyle/>
          <a:p>
            <a:pPr marL="342900" indent="-342900" algn="just">
              <a:lnSpc>
                <a:spcPct val="150000"/>
              </a:lnSpc>
              <a:spcBef>
                <a:spcPct val="20000"/>
              </a:spcBef>
              <a:buFontTx/>
              <a:buChar char="•"/>
              <a:defRPr/>
            </a:pPr>
            <a:r>
              <a:rPr lang="ar-SA" sz="2800" kern="0" dirty="0" smtClean="0">
                <a:solidFill>
                  <a:srgbClr val="000000"/>
                </a:solidFill>
                <a:cs typeface="B Nazanin" pitchFamily="2" charset="-78"/>
              </a:rPr>
              <a:t>روش هاي نموداري </a:t>
            </a:r>
            <a:r>
              <a:rPr lang="ar-SA" sz="2800" b="1" u="sng" kern="0" dirty="0" smtClean="0">
                <a:solidFill>
                  <a:srgbClr val="000000"/>
                </a:solidFill>
                <a:cs typeface="B Nazanin" pitchFamily="2" charset="-78"/>
              </a:rPr>
              <a:t>شناسايي عوامل ايجاد كننده مسأله  </a:t>
            </a:r>
            <a:r>
              <a:rPr lang="ar-SA" sz="2800" kern="0" dirty="0" smtClean="0">
                <a:solidFill>
                  <a:srgbClr val="000000"/>
                </a:solidFill>
                <a:cs typeface="B Nazanin" pitchFamily="2" charset="-78"/>
              </a:rPr>
              <a:t>عبارتند از:</a:t>
            </a:r>
          </a:p>
          <a:p>
            <a:pPr marL="742950" lvl="1" indent="-285750" algn="just">
              <a:lnSpc>
                <a:spcPct val="150000"/>
              </a:lnSpc>
              <a:spcBef>
                <a:spcPct val="20000"/>
              </a:spcBef>
              <a:buFontTx/>
              <a:buChar char="–"/>
              <a:defRPr/>
            </a:pPr>
            <a:r>
              <a:rPr lang="fa-IR" sz="3200" kern="0" dirty="0" smtClean="0">
                <a:solidFill>
                  <a:srgbClr val="000000"/>
                </a:solidFill>
                <a:cs typeface="B Nazanin" pitchFamily="2" charset="-78"/>
              </a:rPr>
              <a:t> </a:t>
            </a:r>
            <a:r>
              <a:rPr lang="ar-SA" sz="2400" b="1" kern="0" dirty="0" smtClean="0">
                <a:solidFill>
                  <a:srgbClr val="000000"/>
                </a:solidFill>
                <a:cs typeface="B Nazanin" pitchFamily="2" charset="-78"/>
              </a:rPr>
              <a:t>شبكه عل</a:t>
            </a:r>
            <a:r>
              <a:rPr lang="fa-IR" sz="2400" b="1" kern="0" dirty="0" smtClean="0">
                <a:solidFill>
                  <a:srgbClr val="000000"/>
                </a:solidFill>
                <a:cs typeface="B Nazanin" pitchFamily="2" charset="-78"/>
              </a:rPr>
              <a:t>ي</a:t>
            </a:r>
            <a:r>
              <a:rPr lang="ar-SA" sz="2400" b="1" kern="0" dirty="0" smtClean="0">
                <a:solidFill>
                  <a:srgbClr val="000000"/>
                </a:solidFill>
                <a:cs typeface="B Nazanin" pitchFamily="2" charset="-78"/>
              </a:rPr>
              <a:t>ت </a:t>
            </a:r>
          </a:p>
          <a:p>
            <a:pPr marL="742950" lvl="1" indent="-285750" algn="just">
              <a:lnSpc>
                <a:spcPct val="150000"/>
              </a:lnSpc>
              <a:spcBef>
                <a:spcPct val="20000"/>
              </a:spcBef>
              <a:buFontTx/>
              <a:buChar char="–"/>
              <a:defRPr/>
            </a:pPr>
            <a:r>
              <a:rPr lang="fa-IR" sz="2400" b="1" kern="0" dirty="0" smtClean="0">
                <a:solidFill>
                  <a:srgbClr val="000000"/>
                </a:solidFill>
                <a:cs typeface="B Nazanin" pitchFamily="2" charset="-78"/>
              </a:rPr>
              <a:t> </a:t>
            </a:r>
            <a:r>
              <a:rPr lang="ar-SA" sz="2400" b="1" kern="0" dirty="0" smtClean="0">
                <a:solidFill>
                  <a:srgbClr val="000000"/>
                </a:solidFill>
                <a:cs typeface="B Nazanin" pitchFamily="2" charset="-78"/>
              </a:rPr>
              <a:t> نمودار استخوان ماهي </a:t>
            </a:r>
          </a:p>
          <a:p>
            <a:pPr marL="742950" lvl="1" indent="-285750" algn="just">
              <a:lnSpc>
                <a:spcPct val="150000"/>
              </a:lnSpc>
              <a:spcBef>
                <a:spcPct val="20000"/>
              </a:spcBef>
              <a:buFontTx/>
              <a:buChar char="–"/>
              <a:defRPr/>
            </a:pPr>
            <a:r>
              <a:rPr lang="fa-IR" sz="2400" b="1" kern="0" dirty="0" smtClean="0">
                <a:solidFill>
                  <a:srgbClr val="000000"/>
                </a:solidFill>
                <a:cs typeface="B Nazanin" pitchFamily="2" charset="-78"/>
              </a:rPr>
              <a:t> </a:t>
            </a:r>
            <a:r>
              <a:rPr lang="ar-SA" sz="2400" b="1" kern="0" dirty="0" smtClean="0">
                <a:solidFill>
                  <a:srgbClr val="000000"/>
                </a:solidFill>
                <a:cs typeface="B Nazanin" pitchFamily="2" charset="-78"/>
              </a:rPr>
              <a:t> نمودار شش كلمه اي </a:t>
            </a:r>
            <a:r>
              <a:rPr lang="fa-IR" sz="2400" b="1" kern="0" dirty="0" smtClean="0">
                <a:solidFill>
                  <a:srgbClr val="000000"/>
                </a:solidFill>
                <a:cs typeface="B Nazanin" pitchFamily="2" charset="-78"/>
              </a:rPr>
              <a:t> </a:t>
            </a:r>
            <a:endParaRPr lang="ar-SA" sz="5400" kern="0" dirty="0">
              <a:solidFill>
                <a:srgbClr val="000000"/>
              </a:solidFill>
              <a:cs typeface="B Nazanin" pitchFamily="2" charset="-78"/>
            </a:endParaRPr>
          </a:p>
        </p:txBody>
      </p:sp>
      <p:sp>
        <p:nvSpPr>
          <p:cNvPr id="4" name="Rectangle 3"/>
          <p:cNvSpPr/>
          <p:nvPr/>
        </p:nvSpPr>
        <p:spPr>
          <a:xfrm>
            <a:off x="5914011" y="357166"/>
            <a:ext cx="2372765" cy="433965"/>
          </a:xfrm>
          <a:prstGeom prst="rect">
            <a:avLst/>
          </a:prstGeom>
        </p:spPr>
        <p:txBody>
          <a:bodyPr wrap="none">
            <a:spAutoFit/>
          </a:bodyPr>
          <a:lstStyle/>
          <a:p>
            <a:pPr algn="ctr" eaLnBrk="0" hangingPunct="0">
              <a:lnSpc>
                <a:spcPct val="90000"/>
              </a:lnSpc>
              <a:defRPr/>
            </a:pPr>
            <a:r>
              <a:rPr lang="fa-IR" sz="2400" kern="0" dirty="0" smtClean="0">
                <a:solidFill>
                  <a:srgbClr val="000000"/>
                </a:solidFill>
                <a:effectLst>
                  <a:outerShdw blurRad="38100" dist="38100" dir="2700000" algn="tl">
                    <a:srgbClr val="C0C0C0"/>
                  </a:outerShdw>
                </a:effectLst>
                <a:cs typeface="B Titr" pitchFamily="2" charset="-78"/>
              </a:rPr>
              <a:t>تجزيه و تحليل مساله</a:t>
            </a:r>
            <a:endParaRPr lang="en-US" sz="2400" kern="0" dirty="0">
              <a:solidFill>
                <a:srgbClr val="000000"/>
              </a:solidFill>
              <a:effectLst>
                <a:outerShdw blurRad="38100" dist="38100" dir="2700000" algn="tl">
                  <a:srgbClr val="C0C0C0"/>
                </a:outerShdw>
              </a:effectLst>
              <a:cs typeface="B Titr"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p:cNvSpPr>
            <a:spLocks noChangeArrowheads="1"/>
          </p:cNvSpPr>
          <p:nvPr/>
        </p:nvSpPr>
        <p:spPr bwMode="auto">
          <a:xfrm>
            <a:off x="3924300" y="2781300"/>
            <a:ext cx="1223963" cy="1295400"/>
          </a:xfrm>
          <a:prstGeom prst="ellipse">
            <a:avLst/>
          </a:prstGeom>
          <a:solidFill>
            <a:schemeClr val="accent1"/>
          </a:solidFill>
          <a:ln w="9525">
            <a:solidFill>
              <a:schemeClr val="tx1"/>
            </a:solidFill>
            <a:round/>
            <a:headEnd/>
            <a:tailEnd/>
          </a:ln>
        </p:spPr>
        <p:txBody>
          <a:bodyPr wrap="none" anchor="ctr"/>
          <a:lstStyle/>
          <a:p>
            <a:pPr algn="ctr" rtl="1"/>
            <a:r>
              <a:rPr lang="fa-IR" b="1">
                <a:solidFill>
                  <a:srgbClr val="000000"/>
                </a:solidFill>
                <a:latin typeface="Tahoma" pitchFamily="34" charset="0"/>
                <a:cs typeface="B Nazanin" pitchFamily="2" charset="-78"/>
              </a:rPr>
              <a:t> نقش دوره </a:t>
            </a:r>
          </a:p>
          <a:p>
            <a:pPr algn="ctr" rtl="1"/>
            <a:r>
              <a:rPr lang="fa-IR" b="1">
                <a:solidFill>
                  <a:srgbClr val="000000"/>
                </a:solidFill>
                <a:latin typeface="Tahoma" pitchFamily="34" charset="0"/>
                <a:cs typeface="B Nazanin" pitchFamily="2" charset="-78"/>
              </a:rPr>
              <a:t>تکميلي در</a:t>
            </a:r>
          </a:p>
          <a:p>
            <a:pPr algn="ctr" rtl="1"/>
            <a:r>
              <a:rPr lang="fa-IR" b="1">
                <a:solidFill>
                  <a:srgbClr val="000000"/>
                </a:solidFill>
                <a:latin typeface="Tahoma" pitchFamily="34" charset="0"/>
                <a:cs typeface="B Nazanin" pitchFamily="2" charset="-78"/>
              </a:rPr>
              <a:t> ارتقاء کيفي </a:t>
            </a:r>
          </a:p>
          <a:p>
            <a:pPr algn="ctr" rtl="1"/>
            <a:r>
              <a:rPr lang="fa-IR" b="1">
                <a:solidFill>
                  <a:srgbClr val="000000"/>
                </a:solidFill>
                <a:latin typeface="Tahoma" pitchFamily="34" charset="0"/>
                <a:cs typeface="B Nazanin" pitchFamily="2" charset="-78"/>
              </a:rPr>
              <a:t>کارکنان</a:t>
            </a:r>
            <a:endParaRPr lang="en-US" b="1">
              <a:solidFill>
                <a:srgbClr val="000000"/>
              </a:solidFill>
              <a:latin typeface="Tahoma" pitchFamily="34" charset="0"/>
              <a:cs typeface="B Nazanin" pitchFamily="2" charset="-78"/>
            </a:endParaRPr>
          </a:p>
        </p:txBody>
      </p:sp>
      <p:sp>
        <p:nvSpPr>
          <p:cNvPr id="26627" name="AutoShape 3"/>
          <p:cNvSpPr>
            <a:spLocks noChangeArrowheads="1"/>
          </p:cNvSpPr>
          <p:nvPr/>
        </p:nvSpPr>
        <p:spPr bwMode="auto">
          <a:xfrm>
            <a:off x="4284663" y="1557338"/>
            <a:ext cx="485775" cy="1192212"/>
          </a:xfrm>
          <a:prstGeom prst="upArrow">
            <a:avLst>
              <a:gd name="adj1" fmla="val 50000"/>
              <a:gd name="adj2" fmla="val 61356"/>
            </a:avLst>
          </a:prstGeom>
          <a:solidFill>
            <a:srgbClr val="FFFF00"/>
          </a:solidFill>
          <a:ln w="9525">
            <a:solidFill>
              <a:schemeClr val="tx1"/>
            </a:solidFill>
            <a:miter lim="800000"/>
            <a:headEnd/>
            <a:tailEnd/>
          </a:ln>
        </p:spPr>
        <p:txBody>
          <a:bodyPr vert="eaVert" wrap="none" anchor="ctr"/>
          <a:lstStyle/>
          <a:p>
            <a:endParaRPr lang="fa-IR"/>
          </a:p>
        </p:txBody>
      </p:sp>
      <p:sp>
        <p:nvSpPr>
          <p:cNvPr id="26628" name="Rectangle 4"/>
          <p:cNvSpPr>
            <a:spLocks noChangeArrowheads="1"/>
          </p:cNvSpPr>
          <p:nvPr/>
        </p:nvSpPr>
        <p:spPr bwMode="auto">
          <a:xfrm>
            <a:off x="3635375" y="1052513"/>
            <a:ext cx="1922463" cy="411162"/>
          </a:xfrm>
          <a:prstGeom prst="rect">
            <a:avLst/>
          </a:prstGeom>
          <a:solidFill>
            <a:schemeClr val="accent1"/>
          </a:solidFill>
          <a:ln w="9525">
            <a:solidFill>
              <a:schemeClr val="tx1"/>
            </a:solidFill>
            <a:miter lim="800000"/>
            <a:headEnd/>
            <a:tailEnd/>
          </a:ln>
        </p:spPr>
        <p:txBody>
          <a:bodyPr wrap="none" anchor="ctr"/>
          <a:lstStyle/>
          <a:p>
            <a:pPr algn="ctr" rtl="1"/>
            <a:r>
              <a:rPr lang="fa-IR" b="1">
                <a:solidFill>
                  <a:srgbClr val="000000"/>
                </a:solidFill>
                <a:latin typeface="Tahoma" pitchFamily="34" charset="0"/>
                <a:cs typeface="B Mitra" pitchFamily="2" charset="-78"/>
              </a:rPr>
              <a:t>زمان</a:t>
            </a:r>
            <a:r>
              <a:rPr lang="fa-IR" b="1">
                <a:solidFill>
                  <a:srgbClr val="000000"/>
                </a:solidFill>
                <a:latin typeface="Tahoma" pitchFamily="34" charset="0"/>
              </a:rPr>
              <a:t> </a:t>
            </a:r>
            <a:r>
              <a:rPr lang="fa-IR" b="1">
                <a:solidFill>
                  <a:srgbClr val="000000"/>
                </a:solidFill>
                <a:latin typeface="Tahoma" pitchFamily="34" charset="0"/>
                <a:cs typeface="B Mitra" pitchFamily="2" charset="-78"/>
              </a:rPr>
              <a:t>آموزش</a:t>
            </a:r>
            <a:endParaRPr lang="en-US" b="1">
              <a:solidFill>
                <a:srgbClr val="000000"/>
              </a:solidFill>
              <a:latin typeface="Tahoma" pitchFamily="34" charset="0"/>
              <a:cs typeface="B Mitra" pitchFamily="2" charset="-78"/>
            </a:endParaRPr>
          </a:p>
        </p:txBody>
      </p:sp>
      <p:sp>
        <p:nvSpPr>
          <p:cNvPr id="26629" name="Rectangle 5"/>
          <p:cNvSpPr>
            <a:spLocks noChangeArrowheads="1"/>
          </p:cNvSpPr>
          <p:nvPr/>
        </p:nvSpPr>
        <p:spPr bwMode="auto">
          <a:xfrm rot="3462266">
            <a:off x="5400676" y="2024062"/>
            <a:ext cx="1922462" cy="411163"/>
          </a:xfrm>
          <a:prstGeom prst="rect">
            <a:avLst/>
          </a:prstGeom>
          <a:noFill/>
          <a:ln w="9525">
            <a:solidFill>
              <a:schemeClr val="tx1"/>
            </a:solidFill>
            <a:miter lim="800000"/>
            <a:headEnd/>
            <a:tailEnd/>
          </a:ln>
        </p:spPr>
        <p:txBody>
          <a:bodyPr wrap="none" anchor="ctr"/>
          <a:lstStyle/>
          <a:p>
            <a:pPr algn="ctr" rtl="1"/>
            <a:r>
              <a:rPr lang="fa-IR" b="1">
                <a:solidFill>
                  <a:srgbClr val="000000"/>
                </a:solidFill>
                <a:latin typeface="Tahoma" pitchFamily="34" charset="0"/>
                <a:cs typeface="B Mitra" pitchFamily="2" charset="-78"/>
              </a:rPr>
              <a:t>فراگيران</a:t>
            </a:r>
            <a:endParaRPr lang="en-US" b="1">
              <a:solidFill>
                <a:srgbClr val="000000"/>
              </a:solidFill>
              <a:latin typeface="Tahoma" pitchFamily="34" charset="0"/>
              <a:cs typeface="B Mitra" pitchFamily="2" charset="-78"/>
            </a:endParaRPr>
          </a:p>
        </p:txBody>
      </p:sp>
      <p:sp>
        <p:nvSpPr>
          <p:cNvPr id="26630" name="AutoShape 6"/>
          <p:cNvSpPr>
            <a:spLocks noChangeArrowheads="1"/>
          </p:cNvSpPr>
          <p:nvPr/>
        </p:nvSpPr>
        <p:spPr bwMode="auto">
          <a:xfrm rot="2865831">
            <a:off x="5339556" y="2112170"/>
            <a:ext cx="485775" cy="1223962"/>
          </a:xfrm>
          <a:prstGeom prst="upArrow">
            <a:avLst>
              <a:gd name="adj1" fmla="val 50000"/>
              <a:gd name="adj2" fmla="val 62990"/>
            </a:avLst>
          </a:prstGeom>
          <a:solidFill>
            <a:srgbClr val="FFFF00"/>
          </a:solidFill>
          <a:ln w="9525">
            <a:solidFill>
              <a:schemeClr val="tx1"/>
            </a:solidFill>
            <a:miter lim="800000"/>
            <a:headEnd/>
            <a:tailEnd/>
          </a:ln>
        </p:spPr>
        <p:txBody>
          <a:bodyPr vert="eaVert" wrap="none" anchor="ctr"/>
          <a:lstStyle/>
          <a:p>
            <a:endParaRPr lang="fa-IR"/>
          </a:p>
        </p:txBody>
      </p:sp>
      <p:sp>
        <p:nvSpPr>
          <p:cNvPr id="26631" name="Rectangle 7"/>
          <p:cNvSpPr>
            <a:spLocks noChangeArrowheads="1"/>
          </p:cNvSpPr>
          <p:nvPr/>
        </p:nvSpPr>
        <p:spPr bwMode="auto">
          <a:xfrm rot="-2525396">
            <a:off x="1692275" y="1773238"/>
            <a:ext cx="1922463" cy="411162"/>
          </a:xfrm>
          <a:prstGeom prst="rect">
            <a:avLst/>
          </a:prstGeom>
          <a:noFill/>
          <a:ln w="9525">
            <a:solidFill>
              <a:schemeClr val="tx1"/>
            </a:solidFill>
            <a:miter lim="800000"/>
            <a:headEnd/>
            <a:tailEnd/>
          </a:ln>
        </p:spPr>
        <p:txBody>
          <a:bodyPr wrap="none" anchor="ctr"/>
          <a:lstStyle/>
          <a:p>
            <a:pPr algn="ctr" rtl="1"/>
            <a:r>
              <a:rPr lang="fa-IR">
                <a:solidFill>
                  <a:srgbClr val="000000"/>
                </a:solidFill>
                <a:latin typeface="Tahoma" pitchFamily="34" charset="0"/>
              </a:rPr>
              <a:t> </a:t>
            </a:r>
            <a:r>
              <a:rPr lang="fa-IR" b="1">
                <a:solidFill>
                  <a:srgbClr val="000000"/>
                </a:solidFill>
                <a:latin typeface="Tahoma" pitchFamily="34" charset="0"/>
                <a:cs typeface="B Mitra" pitchFamily="2" charset="-78"/>
              </a:rPr>
              <a:t>طريقه</a:t>
            </a:r>
            <a:r>
              <a:rPr lang="fa-IR" b="1">
                <a:solidFill>
                  <a:srgbClr val="000000"/>
                </a:solidFill>
              </a:rPr>
              <a:t> </a:t>
            </a:r>
            <a:r>
              <a:rPr lang="fa-IR" b="1">
                <a:solidFill>
                  <a:srgbClr val="000000"/>
                </a:solidFill>
                <a:latin typeface="Tahoma" pitchFamily="34" charset="0"/>
                <a:cs typeface="B Mitra" pitchFamily="2" charset="-78"/>
              </a:rPr>
              <a:t>تدريس</a:t>
            </a:r>
            <a:endParaRPr lang="en-US" b="1">
              <a:solidFill>
                <a:srgbClr val="000000"/>
              </a:solidFill>
              <a:latin typeface="Tahoma" pitchFamily="34" charset="0"/>
              <a:cs typeface="B Mitra" pitchFamily="2" charset="-78"/>
            </a:endParaRPr>
          </a:p>
        </p:txBody>
      </p:sp>
      <p:sp>
        <p:nvSpPr>
          <p:cNvPr id="26632" name="AutoShape 8"/>
          <p:cNvSpPr>
            <a:spLocks noChangeArrowheads="1"/>
          </p:cNvSpPr>
          <p:nvPr/>
        </p:nvSpPr>
        <p:spPr bwMode="auto">
          <a:xfrm rot="-3222429">
            <a:off x="3209925" y="1916113"/>
            <a:ext cx="485775" cy="1368425"/>
          </a:xfrm>
          <a:prstGeom prst="upArrow">
            <a:avLst>
              <a:gd name="adj1" fmla="val 50000"/>
              <a:gd name="adj2" fmla="val 70425"/>
            </a:avLst>
          </a:prstGeom>
          <a:solidFill>
            <a:srgbClr val="FFFF00"/>
          </a:solidFill>
          <a:ln w="9525">
            <a:solidFill>
              <a:schemeClr val="tx1"/>
            </a:solidFill>
            <a:miter lim="800000"/>
            <a:headEnd/>
            <a:tailEnd/>
          </a:ln>
        </p:spPr>
        <p:txBody>
          <a:bodyPr vert="eaVert" wrap="none" anchor="ctr"/>
          <a:lstStyle/>
          <a:p>
            <a:endParaRPr lang="fa-IR"/>
          </a:p>
        </p:txBody>
      </p:sp>
      <p:sp>
        <p:nvSpPr>
          <p:cNvPr id="26633" name="AutoShape 9"/>
          <p:cNvSpPr>
            <a:spLocks noChangeArrowheads="1"/>
          </p:cNvSpPr>
          <p:nvPr/>
        </p:nvSpPr>
        <p:spPr bwMode="auto">
          <a:xfrm rot="-5827500">
            <a:off x="2909094" y="2859882"/>
            <a:ext cx="485775" cy="1481137"/>
          </a:xfrm>
          <a:prstGeom prst="upArrow">
            <a:avLst>
              <a:gd name="adj1" fmla="val 50000"/>
              <a:gd name="adj2" fmla="val 76225"/>
            </a:avLst>
          </a:prstGeom>
          <a:solidFill>
            <a:srgbClr val="FFFF00"/>
          </a:solidFill>
          <a:ln w="9525">
            <a:solidFill>
              <a:schemeClr val="tx1"/>
            </a:solidFill>
            <a:miter lim="800000"/>
            <a:headEnd/>
            <a:tailEnd/>
          </a:ln>
        </p:spPr>
        <p:txBody>
          <a:bodyPr vert="eaVert" wrap="none" anchor="ctr"/>
          <a:lstStyle/>
          <a:p>
            <a:endParaRPr lang="fa-IR"/>
          </a:p>
        </p:txBody>
      </p:sp>
      <p:sp>
        <p:nvSpPr>
          <p:cNvPr id="26634" name="Rectangle 10"/>
          <p:cNvSpPr>
            <a:spLocks noChangeArrowheads="1"/>
          </p:cNvSpPr>
          <p:nvPr/>
        </p:nvSpPr>
        <p:spPr bwMode="auto">
          <a:xfrm rot="-5716641">
            <a:off x="1152526" y="3608387"/>
            <a:ext cx="1922462" cy="411163"/>
          </a:xfrm>
          <a:prstGeom prst="rect">
            <a:avLst/>
          </a:prstGeom>
          <a:noFill/>
          <a:ln w="9525">
            <a:solidFill>
              <a:schemeClr val="tx1"/>
            </a:solidFill>
            <a:miter lim="800000"/>
            <a:headEnd/>
            <a:tailEnd/>
          </a:ln>
        </p:spPr>
        <p:txBody>
          <a:bodyPr wrap="none" anchor="ctr"/>
          <a:lstStyle/>
          <a:p>
            <a:pPr algn="ctr" rtl="1"/>
            <a:r>
              <a:rPr lang="fa-IR" b="1">
                <a:solidFill>
                  <a:srgbClr val="000000"/>
                </a:solidFill>
                <a:latin typeface="Tahoma" pitchFamily="34" charset="0"/>
                <a:cs typeface="B Mitra" pitchFamily="2" charset="-78"/>
              </a:rPr>
              <a:t>امکانات</a:t>
            </a:r>
            <a:r>
              <a:rPr lang="fa-IR" b="1">
                <a:solidFill>
                  <a:srgbClr val="000000"/>
                </a:solidFill>
                <a:latin typeface="Tahoma" pitchFamily="34" charset="0"/>
              </a:rPr>
              <a:t> </a:t>
            </a:r>
            <a:r>
              <a:rPr lang="fa-IR" b="1">
                <a:solidFill>
                  <a:srgbClr val="000000"/>
                </a:solidFill>
                <a:latin typeface="Tahoma" pitchFamily="34" charset="0"/>
                <a:cs typeface="B Mitra" pitchFamily="2" charset="-78"/>
              </a:rPr>
              <a:t>آموزشي</a:t>
            </a:r>
            <a:endParaRPr lang="en-US" b="1">
              <a:solidFill>
                <a:srgbClr val="000000"/>
              </a:solidFill>
              <a:latin typeface="Tahoma" pitchFamily="34" charset="0"/>
              <a:cs typeface="B Mitra" pitchFamily="2" charset="-78"/>
            </a:endParaRPr>
          </a:p>
        </p:txBody>
      </p:sp>
      <p:sp>
        <p:nvSpPr>
          <p:cNvPr id="26635" name="AutoShape 11"/>
          <p:cNvSpPr>
            <a:spLocks noChangeArrowheads="1"/>
          </p:cNvSpPr>
          <p:nvPr/>
        </p:nvSpPr>
        <p:spPr bwMode="auto">
          <a:xfrm rot="-8064175">
            <a:off x="3258344" y="3696494"/>
            <a:ext cx="485775" cy="1582737"/>
          </a:xfrm>
          <a:prstGeom prst="upArrow">
            <a:avLst>
              <a:gd name="adj1" fmla="val 50000"/>
              <a:gd name="adj2" fmla="val 81454"/>
            </a:avLst>
          </a:prstGeom>
          <a:solidFill>
            <a:srgbClr val="FFFF00"/>
          </a:solidFill>
          <a:ln w="9525">
            <a:solidFill>
              <a:schemeClr val="tx1"/>
            </a:solidFill>
            <a:miter lim="800000"/>
            <a:headEnd/>
            <a:tailEnd/>
          </a:ln>
        </p:spPr>
        <p:txBody>
          <a:bodyPr vert="eaVert" wrap="none" anchor="ctr"/>
          <a:lstStyle/>
          <a:p>
            <a:endParaRPr lang="fa-IR"/>
          </a:p>
        </p:txBody>
      </p:sp>
      <p:sp>
        <p:nvSpPr>
          <p:cNvPr id="26636" name="Rectangle 12"/>
          <p:cNvSpPr>
            <a:spLocks noChangeArrowheads="1"/>
          </p:cNvSpPr>
          <p:nvPr/>
        </p:nvSpPr>
        <p:spPr bwMode="auto">
          <a:xfrm rot="2105500">
            <a:off x="2195513" y="5084763"/>
            <a:ext cx="1187450" cy="411162"/>
          </a:xfrm>
          <a:prstGeom prst="rect">
            <a:avLst/>
          </a:prstGeom>
          <a:solidFill>
            <a:schemeClr val="accent1"/>
          </a:solidFill>
          <a:ln w="9525">
            <a:solidFill>
              <a:schemeClr val="tx1"/>
            </a:solidFill>
            <a:miter lim="800000"/>
            <a:headEnd/>
            <a:tailEnd/>
          </a:ln>
        </p:spPr>
        <p:txBody>
          <a:bodyPr wrap="none" anchor="ctr"/>
          <a:lstStyle/>
          <a:p>
            <a:pPr algn="ctr" rtl="1"/>
            <a:r>
              <a:rPr lang="fa-IR" b="1">
                <a:solidFill>
                  <a:srgbClr val="000000"/>
                </a:solidFill>
                <a:latin typeface="Tahoma" pitchFamily="34" charset="0"/>
                <a:cs typeface="B Mitra" pitchFamily="2" charset="-78"/>
              </a:rPr>
              <a:t>مدرسين</a:t>
            </a:r>
            <a:r>
              <a:rPr lang="fa-IR" b="1">
                <a:solidFill>
                  <a:srgbClr val="000000"/>
                </a:solidFill>
                <a:latin typeface="Tahoma" pitchFamily="34" charset="0"/>
              </a:rPr>
              <a:t> </a:t>
            </a:r>
            <a:endParaRPr lang="en-US" b="1">
              <a:solidFill>
                <a:srgbClr val="000000"/>
              </a:solidFill>
              <a:latin typeface="Tahoma" pitchFamily="34" charset="0"/>
            </a:endParaRPr>
          </a:p>
        </p:txBody>
      </p:sp>
      <p:sp>
        <p:nvSpPr>
          <p:cNvPr id="26637" name="AutoShape 13"/>
          <p:cNvSpPr>
            <a:spLocks noChangeArrowheads="1"/>
          </p:cNvSpPr>
          <p:nvPr/>
        </p:nvSpPr>
        <p:spPr bwMode="auto">
          <a:xfrm rot="-10163307">
            <a:off x="3995738" y="4076700"/>
            <a:ext cx="485775" cy="1512888"/>
          </a:xfrm>
          <a:prstGeom prst="upArrow">
            <a:avLst>
              <a:gd name="adj1" fmla="val 50000"/>
              <a:gd name="adj2" fmla="val 77860"/>
            </a:avLst>
          </a:prstGeom>
          <a:solidFill>
            <a:srgbClr val="FFFF00"/>
          </a:solidFill>
          <a:ln w="9525">
            <a:solidFill>
              <a:schemeClr val="tx1"/>
            </a:solidFill>
            <a:miter lim="800000"/>
            <a:headEnd/>
            <a:tailEnd/>
          </a:ln>
        </p:spPr>
        <p:txBody>
          <a:bodyPr vert="eaVert" wrap="none" anchor="ctr"/>
          <a:lstStyle/>
          <a:p>
            <a:endParaRPr lang="fa-IR"/>
          </a:p>
        </p:txBody>
      </p:sp>
      <p:sp>
        <p:nvSpPr>
          <p:cNvPr id="26638" name="Rectangle 14"/>
          <p:cNvSpPr>
            <a:spLocks noChangeArrowheads="1"/>
          </p:cNvSpPr>
          <p:nvPr/>
        </p:nvSpPr>
        <p:spPr bwMode="auto">
          <a:xfrm rot="412584">
            <a:off x="3492500" y="5661025"/>
            <a:ext cx="1368425" cy="411163"/>
          </a:xfrm>
          <a:prstGeom prst="rect">
            <a:avLst/>
          </a:prstGeom>
          <a:solidFill>
            <a:schemeClr val="accent1"/>
          </a:solidFill>
          <a:ln w="9525">
            <a:solidFill>
              <a:schemeClr val="tx1"/>
            </a:solidFill>
            <a:miter lim="800000"/>
            <a:headEnd/>
            <a:tailEnd/>
          </a:ln>
        </p:spPr>
        <p:txBody>
          <a:bodyPr wrap="none" anchor="ctr"/>
          <a:lstStyle/>
          <a:p>
            <a:pPr algn="ctr" rtl="1"/>
            <a:r>
              <a:rPr lang="fa-IR" b="1">
                <a:solidFill>
                  <a:srgbClr val="000000"/>
                </a:solidFill>
                <a:latin typeface="Tahoma" pitchFamily="34" charset="0"/>
                <a:cs typeface="B Mitra" pitchFamily="2" charset="-78"/>
              </a:rPr>
              <a:t>مدت</a:t>
            </a:r>
            <a:r>
              <a:rPr lang="fa-IR" b="1">
                <a:solidFill>
                  <a:srgbClr val="000000"/>
                </a:solidFill>
                <a:latin typeface="Tahoma" pitchFamily="34" charset="0"/>
              </a:rPr>
              <a:t> </a:t>
            </a:r>
            <a:r>
              <a:rPr lang="fa-IR" b="1">
                <a:solidFill>
                  <a:srgbClr val="000000"/>
                </a:solidFill>
                <a:latin typeface="Tahoma" pitchFamily="34" charset="0"/>
                <a:cs typeface="B Mitra" pitchFamily="2" charset="-78"/>
              </a:rPr>
              <a:t>آموزش</a:t>
            </a:r>
            <a:endParaRPr lang="en-US" b="1">
              <a:solidFill>
                <a:srgbClr val="000000"/>
              </a:solidFill>
              <a:latin typeface="Tahoma" pitchFamily="34" charset="0"/>
              <a:cs typeface="B Mitra" pitchFamily="2" charset="-78"/>
            </a:endParaRPr>
          </a:p>
        </p:txBody>
      </p:sp>
      <p:sp>
        <p:nvSpPr>
          <p:cNvPr id="26639" name="Rectangle 15"/>
          <p:cNvSpPr>
            <a:spLocks noChangeArrowheads="1"/>
          </p:cNvSpPr>
          <p:nvPr/>
        </p:nvSpPr>
        <p:spPr bwMode="auto">
          <a:xfrm rot="-4253588">
            <a:off x="6048376" y="3824287"/>
            <a:ext cx="1490662" cy="411163"/>
          </a:xfrm>
          <a:prstGeom prst="rect">
            <a:avLst/>
          </a:prstGeom>
          <a:noFill/>
          <a:ln w="9525">
            <a:solidFill>
              <a:schemeClr val="tx1"/>
            </a:solidFill>
            <a:miter lim="800000"/>
            <a:headEnd/>
            <a:tailEnd/>
          </a:ln>
        </p:spPr>
        <p:txBody>
          <a:bodyPr wrap="none" anchor="ctr"/>
          <a:lstStyle/>
          <a:p>
            <a:pPr algn="ctr" rtl="1"/>
            <a:r>
              <a:rPr lang="fa-IR" b="1">
                <a:solidFill>
                  <a:srgbClr val="000000"/>
                </a:solidFill>
                <a:latin typeface="Tahoma" pitchFamily="34" charset="0"/>
                <a:cs typeface="B Mitra" pitchFamily="2" charset="-78"/>
              </a:rPr>
              <a:t>امکانات</a:t>
            </a:r>
            <a:r>
              <a:rPr lang="fa-IR" b="1">
                <a:solidFill>
                  <a:srgbClr val="000000"/>
                </a:solidFill>
                <a:latin typeface="Tahoma" pitchFamily="34" charset="0"/>
              </a:rPr>
              <a:t> </a:t>
            </a:r>
            <a:r>
              <a:rPr lang="fa-IR" b="1">
                <a:solidFill>
                  <a:srgbClr val="000000"/>
                </a:solidFill>
                <a:latin typeface="Tahoma" pitchFamily="34" charset="0"/>
                <a:cs typeface="B Mitra" pitchFamily="2" charset="-78"/>
              </a:rPr>
              <a:t>رفاهي</a:t>
            </a:r>
            <a:endParaRPr lang="en-US" b="1">
              <a:solidFill>
                <a:srgbClr val="000000"/>
              </a:solidFill>
              <a:latin typeface="Tahoma" pitchFamily="34" charset="0"/>
              <a:cs typeface="B Mitra" pitchFamily="2" charset="-78"/>
            </a:endParaRPr>
          </a:p>
        </p:txBody>
      </p:sp>
      <p:sp>
        <p:nvSpPr>
          <p:cNvPr id="26640" name="AutoShape 16"/>
          <p:cNvSpPr>
            <a:spLocks noChangeArrowheads="1"/>
          </p:cNvSpPr>
          <p:nvPr/>
        </p:nvSpPr>
        <p:spPr bwMode="auto">
          <a:xfrm rot="6121649">
            <a:off x="5603081" y="3118645"/>
            <a:ext cx="485775" cy="1395412"/>
          </a:xfrm>
          <a:prstGeom prst="upArrow">
            <a:avLst>
              <a:gd name="adj1" fmla="val 50000"/>
              <a:gd name="adj2" fmla="val 71814"/>
            </a:avLst>
          </a:prstGeom>
          <a:solidFill>
            <a:srgbClr val="FFFF00"/>
          </a:solidFill>
          <a:ln w="9525">
            <a:solidFill>
              <a:schemeClr val="tx1"/>
            </a:solidFill>
            <a:miter lim="800000"/>
            <a:headEnd/>
            <a:tailEnd/>
          </a:ln>
        </p:spPr>
        <p:txBody>
          <a:bodyPr vert="eaVert" wrap="none" anchor="ctr"/>
          <a:lstStyle/>
          <a:p>
            <a:endParaRPr lang="fa-IR"/>
          </a:p>
        </p:txBody>
      </p:sp>
      <p:sp>
        <p:nvSpPr>
          <p:cNvPr id="26641" name="AutoShape 17"/>
          <p:cNvSpPr>
            <a:spLocks/>
          </p:cNvSpPr>
          <p:nvPr/>
        </p:nvSpPr>
        <p:spPr bwMode="auto">
          <a:xfrm>
            <a:off x="7164388" y="4724400"/>
            <a:ext cx="1511300" cy="1512888"/>
          </a:xfrm>
          <a:prstGeom prst="borderCallout1">
            <a:avLst>
              <a:gd name="adj1" fmla="val 7556"/>
              <a:gd name="adj2" fmla="val -5042"/>
              <a:gd name="adj3" fmla="val 1407"/>
              <a:gd name="adj4" fmla="val -440"/>
            </a:avLst>
          </a:prstGeom>
          <a:solidFill>
            <a:schemeClr val="accent1"/>
          </a:solidFill>
          <a:ln w="9525">
            <a:solidFill>
              <a:schemeClr val="tx1"/>
            </a:solidFill>
            <a:miter lim="800000"/>
            <a:headEnd/>
            <a:tailEnd/>
          </a:ln>
        </p:spPr>
        <p:txBody>
          <a:bodyPr/>
          <a:lstStyle/>
          <a:p>
            <a:pPr rtl="1">
              <a:buFontTx/>
              <a:buChar char="•"/>
            </a:pPr>
            <a:r>
              <a:rPr lang="fa-IR" b="1">
                <a:solidFill>
                  <a:srgbClr val="000000"/>
                </a:solidFill>
                <a:latin typeface="Tahoma" pitchFamily="34" charset="0"/>
                <a:cs typeface="B Lotus" pitchFamily="2" charset="-78"/>
              </a:rPr>
              <a:t> خوابگاه</a:t>
            </a:r>
          </a:p>
          <a:p>
            <a:pPr rtl="1">
              <a:buFontTx/>
              <a:buChar char="•"/>
            </a:pPr>
            <a:r>
              <a:rPr lang="fa-IR" b="1">
                <a:solidFill>
                  <a:srgbClr val="000000"/>
                </a:solidFill>
                <a:latin typeface="Tahoma" pitchFamily="34" charset="0"/>
                <a:cs typeface="B Lotus" pitchFamily="2" charset="-78"/>
              </a:rPr>
              <a:t> تغذيه</a:t>
            </a:r>
          </a:p>
          <a:p>
            <a:pPr rtl="1">
              <a:buFontTx/>
              <a:buChar char="•"/>
            </a:pPr>
            <a:r>
              <a:rPr lang="fa-IR" b="1">
                <a:solidFill>
                  <a:srgbClr val="000000"/>
                </a:solidFill>
                <a:latin typeface="Tahoma" pitchFamily="34" charset="0"/>
                <a:cs typeface="B Lotus" pitchFamily="2" charset="-78"/>
              </a:rPr>
              <a:t> فوق برنامه</a:t>
            </a:r>
          </a:p>
          <a:p>
            <a:pPr rtl="1">
              <a:buFontTx/>
              <a:buChar char="•"/>
            </a:pPr>
            <a:r>
              <a:rPr lang="fa-IR" b="1">
                <a:solidFill>
                  <a:srgbClr val="000000"/>
                </a:solidFill>
                <a:latin typeface="Tahoma" pitchFamily="34" charset="0"/>
                <a:cs typeface="B Lotus" pitchFamily="2" charset="-78"/>
              </a:rPr>
              <a:t> ....</a:t>
            </a:r>
            <a:endParaRPr lang="en-US" b="1">
              <a:solidFill>
                <a:srgbClr val="000000"/>
              </a:solidFill>
              <a:latin typeface="Tahoma" pitchFamily="34" charset="0"/>
              <a:cs typeface="B Lotus" pitchFamily="2" charset="-78"/>
            </a:endParaRPr>
          </a:p>
        </p:txBody>
      </p:sp>
      <p:sp>
        <p:nvSpPr>
          <p:cNvPr id="26642" name="AutoShape 18"/>
          <p:cNvSpPr>
            <a:spLocks/>
          </p:cNvSpPr>
          <p:nvPr/>
        </p:nvSpPr>
        <p:spPr bwMode="auto">
          <a:xfrm>
            <a:off x="7164388" y="1052513"/>
            <a:ext cx="1368425" cy="1492250"/>
          </a:xfrm>
          <a:prstGeom prst="borderCallout1">
            <a:avLst>
              <a:gd name="adj1" fmla="val 102042"/>
              <a:gd name="adj2" fmla="val 91648"/>
              <a:gd name="adj3" fmla="val 103065"/>
              <a:gd name="adj4" fmla="val 1162"/>
            </a:avLst>
          </a:prstGeom>
          <a:solidFill>
            <a:schemeClr val="accent1"/>
          </a:solidFill>
          <a:ln w="9525">
            <a:solidFill>
              <a:schemeClr val="tx1"/>
            </a:solidFill>
            <a:miter lim="800000"/>
            <a:headEnd/>
            <a:tailEnd/>
          </a:ln>
        </p:spPr>
        <p:txBody>
          <a:bodyPr/>
          <a:lstStyle/>
          <a:p>
            <a:pPr rtl="1">
              <a:buFontTx/>
              <a:buChar char="•"/>
            </a:pPr>
            <a:r>
              <a:rPr lang="fa-IR" b="1">
                <a:solidFill>
                  <a:srgbClr val="000000"/>
                </a:solidFill>
                <a:latin typeface="Tahoma" pitchFamily="34" charset="0"/>
                <a:cs typeface="B Lotus" pitchFamily="2" charset="-78"/>
              </a:rPr>
              <a:t> سن</a:t>
            </a:r>
          </a:p>
          <a:p>
            <a:pPr rtl="1">
              <a:buFontTx/>
              <a:buChar char="•"/>
            </a:pPr>
            <a:r>
              <a:rPr lang="fa-IR" b="1">
                <a:solidFill>
                  <a:srgbClr val="000000"/>
                </a:solidFill>
                <a:latin typeface="Tahoma" pitchFamily="34" charset="0"/>
                <a:cs typeface="B Lotus" pitchFamily="2" charset="-78"/>
              </a:rPr>
              <a:t> جنس</a:t>
            </a:r>
          </a:p>
          <a:p>
            <a:pPr rtl="1">
              <a:buFontTx/>
              <a:buChar char="•"/>
            </a:pPr>
            <a:r>
              <a:rPr lang="fa-IR" b="1">
                <a:solidFill>
                  <a:srgbClr val="000000"/>
                </a:solidFill>
                <a:latin typeface="Tahoma" pitchFamily="34" charset="0"/>
                <a:cs typeface="B Lotus" pitchFamily="2" charset="-78"/>
              </a:rPr>
              <a:t> رسته شغل</a:t>
            </a:r>
          </a:p>
          <a:p>
            <a:pPr rtl="1">
              <a:buFontTx/>
              <a:buChar char="•"/>
            </a:pPr>
            <a:r>
              <a:rPr lang="fa-IR" b="1">
                <a:solidFill>
                  <a:srgbClr val="000000"/>
                </a:solidFill>
                <a:latin typeface="Tahoma" pitchFamily="34" charset="0"/>
                <a:cs typeface="B Lotus" pitchFamily="2" charset="-78"/>
              </a:rPr>
              <a:t> تحصيلات</a:t>
            </a:r>
          </a:p>
          <a:p>
            <a:pPr rtl="1">
              <a:buFontTx/>
              <a:buChar char="•"/>
            </a:pPr>
            <a:r>
              <a:rPr lang="fa-IR" b="1">
                <a:solidFill>
                  <a:srgbClr val="000000"/>
                </a:solidFill>
                <a:latin typeface="Tahoma" pitchFamily="34" charset="0"/>
                <a:cs typeface="B Lotus" pitchFamily="2" charset="-78"/>
              </a:rPr>
              <a:t>....</a:t>
            </a:r>
            <a:endParaRPr lang="en-US" b="1">
              <a:solidFill>
                <a:srgbClr val="000000"/>
              </a:solidFill>
              <a:latin typeface="Tahoma" pitchFamily="34" charset="0"/>
              <a:cs typeface="B Lotus" pitchFamily="2" charset="-78"/>
            </a:endParaRPr>
          </a:p>
        </p:txBody>
      </p:sp>
      <p:sp>
        <p:nvSpPr>
          <p:cNvPr id="26643" name="AutoShape 19"/>
          <p:cNvSpPr>
            <a:spLocks/>
          </p:cNvSpPr>
          <p:nvPr/>
        </p:nvSpPr>
        <p:spPr bwMode="auto">
          <a:xfrm>
            <a:off x="323850" y="908050"/>
            <a:ext cx="1439863" cy="1419225"/>
          </a:xfrm>
          <a:prstGeom prst="borderCallout1">
            <a:avLst>
              <a:gd name="adj1" fmla="val 105370"/>
              <a:gd name="adj2" fmla="val 7940"/>
              <a:gd name="adj3" fmla="val 105370"/>
              <a:gd name="adj4" fmla="val 80310"/>
            </a:avLst>
          </a:prstGeom>
          <a:solidFill>
            <a:schemeClr val="accent1"/>
          </a:solidFill>
          <a:ln w="9525">
            <a:solidFill>
              <a:schemeClr val="tx1"/>
            </a:solidFill>
            <a:miter lim="800000"/>
            <a:headEnd/>
            <a:tailEnd/>
          </a:ln>
        </p:spPr>
        <p:txBody>
          <a:bodyPr/>
          <a:lstStyle/>
          <a:p>
            <a:pPr rtl="1">
              <a:buFontTx/>
              <a:buChar char="•"/>
            </a:pPr>
            <a:r>
              <a:rPr lang="fa-IR" b="1">
                <a:solidFill>
                  <a:srgbClr val="000000"/>
                </a:solidFill>
                <a:latin typeface="Tahoma" pitchFamily="34" charset="0"/>
                <a:cs typeface="B Lotus" pitchFamily="2" charset="-78"/>
              </a:rPr>
              <a:t> سخنراني</a:t>
            </a:r>
          </a:p>
          <a:p>
            <a:pPr rtl="1">
              <a:buFontTx/>
              <a:buChar char="•"/>
            </a:pPr>
            <a:r>
              <a:rPr lang="fa-IR" b="1">
                <a:solidFill>
                  <a:srgbClr val="000000"/>
                </a:solidFill>
                <a:latin typeface="Tahoma" pitchFamily="34" charset="0"/>
                <a:cs typeface="B Lotus" pitchFamily="2" charset="-78"/>
              </a:rPr>
              <a:t> بحث گروهي</a:t>
            </a:r>
          </a:p>
          <a:p>
            <a:pPr rtl="1">
              <a:buFontTx/>
              <a:buChar char="•"/>
            </a:pPr>
            <a:r>
              <a:rPr lang="fa-IR" b="1">
                <a:solidFill>
                  <a:srgbClr val="000000"/>
                </a:solidFill>
                <a:latin typeface="Tahoma" pitchFamily="34" charset="0"/>
                <a:cs typeface="B Lotus" pitchFamily="2" charset="-78"/>
              </a:rPr>
              <a:t> نمايش</a:t>
            </a:r>
          </a:p>
          <a:p>
            <a:pPr rtl="1">
              <a:buFontTx/>
              <a:buChar char="•"/>
            </a:pPr>
            <a:r>
              <a:rPr lang="fa-IR" b="1">
                <a:solidFill>
                  <a:srgbClr val="000000"/>
                </a:solidFill>
                <a:latin typeface="Tahoma" pitchFamily="34" charset="0"/>
                <a:cs typeface="B Lotus" pitchFamily="2" charset="-78"/>
              </a:rPr>
              <a:t> ...</a:t>
            </a:r>
            <a:endParaRPr lang="en-US" b="1">
              <a:solidFill>
                <a:srgbClr val="000000"/>
              </a:solidFill>
              <a:latin typeface="Tahoma" pitchFamily="34" charset="0"/>
              <a:cs typeface="B Lotus" pitchFamily="2" charset="-78"/>
            </a:endParaRPr>
          </a:p>
        </p:txBody>
      </p:sp>
      <p:sp>
        <p:nvSpPr>
          <p:cNvPr id="26644" name="AutoShape 20"/>
          <p:cNvSpPr>
            <a:spLocks/>
          </p:cNvSpPr>
          <p:nvPr/>
        </p:nvSpPr>
        <p:spPr bwMode="auto">
          <a:xfrm rot="10800000" flipH="1" flipV="1">
            <a:off x="428625" y="5000625"/>
            <a:ext cx="1595438" cy="1479550"/>
          </a:xfrm>
          <a:prstGeom prst="borderCallout1">
            <a:avLst>
              <a:gd name="adj1" fmla="val 7722"/>
              <a:gd name="adj2" fmla="val -4778"/>
              <a:gd name="adj3" fmla="val 95986"/>
              <a:gd name="adj4" fmla="val -4778"/>
            </a:avLst>
          </a:prstGeom>
          <a:solidFill>
            <a:schemeClr val="accent1"/>
          </a:solidFill>
          <a:ln w="9525">
            <a:solidFill>
              <a:schemeClr val="tx1"/>
            </a:solidFill>
            <a:miter lim="800000"/>
            <a:headEnd/>
            <a:tailEnd/>
          </a:ln>
        </p:spPr>
        <p:txBody>
          <a:bodyPr/>
          <a:lstStyle/>
          <a:p>
            <a:pPr rtl="1">
              <a:buFontTx/>
              <a:buChar char="•"/>
            </a:pPr>
            <a:r>
              <a:rPr lang="fa-IR" b="1">
                <a:solidFill>
                  <a:srgbClr val="000000"/>
                </a:solidFill>
                <a:latin typeface="Tahoma" pitchFamily="34" charset="0"/>
                <a:cs typeface="B Lotus" pitchFamily="2" charset="-78"/>
              </a:rPr>
              <a:t> کلاسها</a:t>
            </a:r>
          </a:p>
          <a:p>
            <a:pPr rtl="1">
              <a:buFontTx/>
              <a:buChar char="•"/>
            </a:pPr>
            <a:r>
              <a:rPr lang="fa-IR" b="1">
                <a:solidFill>
                  <a:srgbClr val="000000"/>
                </a:solidFill>
                <a:latin typeface="Tahoma" pitchFamily="34" charset="0"/>
                <a:cs typeface="B Lotus" pitchFamily="2" charset="-78"/>
              </a:rPr>
              <a:t> سمعي و بصري</a:t>
            </a:r>
          </a:p>
          <a:p>
            <a:pPr rtl="1">
              <a:buFontTx/>
              <a:buChar char="•"/>
            </a:pPr>
            <a:r>
              <a:rPr lang="fa-IR" b="1">
                <a:solidFill>
                  <a:srgbClr val="000000"/>
                </a:solidFill>
                <a:latin typeface="Tahoma" pitchFamily="34" charset="0"/>
                <a:cs typeface="B Lotus" pitchFamily="2" charset="-78"/>
              </a:rPr>
              <a:t>جزوات</a:t>
            </a:r>
          </a:p>
          <a:p>
            <a:pPr rtl="1">
              <a:buFontTx/>
              <a:buChar char="•"/>
            </a:pPr>
            <a:r>
              <a:rPr lang="fa-IR" b="1">
                <a:solidFill>
                  <a:srgbClr val="000000"/>
                </a:solidFill>
                <a:latin typeface="Tahoma" pitchFamily="34" charset="0"/>
                <a:cs typeface="B Lotus" pitchFamily="2" charset="-78"/>
              </a:rPr>
              <a:t> ....</a:t>
            </a:r>
            <a:endParaRPr lang="en-US" b="1">
              <a:solidFill>
                <a:srgbClr val="000000"/>
              </a:solidFill>
              <a:latin typeface="Tahoma" pitchFamily="34" charset="0"/>
              <a:cs typeface="B Lotus" pitchFamily="2" charset="-78"/>
            </a:endParaRPr>
          </a:p>
        </p:txBody>
      </p:sp>
      <p:sp>
        <p:nvSpPr>
          <p:cNvPr id="26645" name="WordArt 21"/>
          <p:cNvSpPr>
            <a:spLocks noChangeArrowheads="1" noChangeShapeType="1" noTextEdit="1"/>
          </p:cNvSpPr>
          <p:nvPr/>
        </p:nvSpPr>
        <p:spPr bwMode="auto">
          <a:xfrm>
            <a:off x="6429375" y="260350"/>
            <a:ext cx="2535238" cy="571500"/>
          </a:xfrm>
          <a:prstGeom prst="rect">
            <a:avLst/>
          </a:prstGeom>
        </p:spPr>
        <p:txBody>
          <a:bodyPr wrap="none" fromWordArt="1">
            <a:prstTxWarp prst="textPlain">
              <a:avLst>
                <a:gd name="adj" fmla="val 50000"/>
              </a:avLst>
            </a:prstTxWarp>
          </a:bodyPr>
          <a:lstStyle/>
          <a:p>
            <a:pPr algn="ctr" rtl="1"/>
            <a:r>
              <a:rPr lang="fa-IR" sz="3600" kern="10">
                <a:ln w="9525">
                  <a:noFill/>
                  <a:round/>
                  <a:headEnd/>
                  <a:tailEnd/>
                </a:ln>
                <a:solidFill>
                  <a:srgbClr val="000000"/>
                </a:solidFill>
                <a:effectLst>
                  <a:outerShdw dist="35921" dir="2700000" algn="ctr" rotWithShape="0">
                    <a:srgbClr val="C0C0C0">
                      <a:alpha val="79999"/>
                    </a:srgbClr>
                  </a:outerShdw>
                </a:effectLst>
                <a:cs typeface="B Titr"/>
              </a:rPr>
              <a:t>شبکه عليت</a:t>
            </a:r>
          </a:p>
        </p:txBody>
      </p:sp>
      <p:sp>
        <p:nvSpPr>
          <p:cNvPr id="26646" name="AutoShape 22"/>
          <p:cNvSpPr>
            <a:spLocks noChangeArrowheads="1"/>
          </p:cNvSpPr>
          <p:nvPr/>
        </p:nvSpPr>
        <p:spPr bwMode="auto">
          <a:xfrm rot="8744477">
            <a:off x="5003800" y="3933825"/>
            <a:ext cx="485775" cy="1368425"/>
          </a:xfrm>
          <a:prstGeom prst="upArrow">
            <a:avLst>
              <a:gd name="adj1" fmla="val 50000"/>
              <a:gd name="adj2" fmla="val 70425"/>
            </a:avLst>
          </a:prstGeom>
          <a:solidFill>
            <a:srgbClr val="FFFF00"/>
          </a:solidFill>
          <a:ln w="9525">
            <a:solidFill>
              <a:schemeClr val="tx1"/>
            </a:solidFill>
            <a:miter lim="800000"/>
            <a:headEnd/>
            <a:tailEnd/>
          </a:ln>
        </p:spPr>
        <p:txBody>
          <a:bodyPr vert="eaVert" wrap="none" anchor="ctr"/>
          <a:lstStyle/>
          <a:p>
            <a:endParaRPr lang="fa-IR"/>
          </a:p>
        </p:txBody>
      </p:sp>
      <p:sp>
        <p:nvSpPr>
          <p:cNvPr id="26647" name="Rectangle 23"/>
          <p:cNvSpPr>
            <a:spLocks noChangeArrowheads="1"/>
          </p:cNvSpPr>
          <p:nvPr/>
        </p:nvSpPr>
        <p:spPr bwMode="auto">
          <a:xfrm rot="-2011339">
            <a:off x="5003800" y="5229225"/>
            <a:ext cx="1490663" cy="411163"/>
          </a:xfrm>
          <a:prstGeom prst="rect">
            <a:avLst/>
          </a:prstGeom>
          <a:solidFill>
            <a:schemeClr val="accent1"/>
          </a:solidFill>
          <a:ln w="9525">
            <a:solidFill>
              <a:schemeClr val="tx1"/>
            </a:solidFill>
            <a:miter lim="800000"/>
            <a:headEnd/>
            <a:tailEnd/>
          </a:ln>
        </p:spPr>
        <p:txBody>
          <a:bodyPr wrap="none" anchor="ctr"/>
          <a:lstStyle/>
          <a:p>
            <a:pPr algn="ctr" rtl="1"/>
            <a:r>
              <a:rPr lang="fa-IR" b="1">
                <a:solidFill>
                  <a:srgbClr val="000000"/>
                </a:solidFill>
                <a:latin typeface="Tahoma" pitchFamily="34" charset="0"/>
                <a:cs typeface="B Mitra" pitchFamily="2" charset="-78"/>
              </a:rPr>
              <a:t>مکان</a:t>
            </a:r>
            <a:r>
              <a:rPr lang="fa-IR" b="1">
                <a:solidFill>
                  <a:srgbClr val="000000"/>
                </a:solidFill>
                <a:latin typeface="Tahoma" pitchFamily="34" charset="0"/>
              </a:rPr>
              <a:t> </a:t>
            </a:r>
            <a:r>
              <a:rPr lang="fa-IR" b="1">
                <a:solidFill>
                  <a:srgbClr val="000000"/>
                </a:solidFill>
                <a:latin typeface="Tahoma" pitchFamily="34" charset="0"/>
                <a:cs typeface="B Mitra" pitchFamily="2" charset="-78"/>
              </a:rPr>
              <a:t>آموزش</a:t>
            </a:r>
            <a:endParaRPr lang="en-US" b="1">
              <a:solidFill>
                <a:srgbClr val="000000"/>
              </a:solidFill>
              <a:latin typeface="Tahoma" pitchFamily="34" charset="0"/>
              <a:cs typeface="B Mitra" pitchFamily="2" charset="-78"/>
            </a:endParaRPr>
          </a:p>
        </p:txBody>
      </p:sp>
      <p:sp>
        <p:nvSpPr>
          <p:cNvPr id="26648" name="Slide Number Placeholder 23"/>
          <p:cNvSpPr>
            <a:spLocks noGrp="1"/>
          </p:cNvSpPr>
          <p:nvPr>
            <p:ph type="sldNum" sz="quarter" idx="12"/>
          </p:nvPr>
        </p:nvSpPr>
        <p:spPr>
          <a:noFill/>
        </p:spPr>
        <p:txBody>
          <a:bodyPr/>
          <a:lstStyle/>
          <a:p>
            <a:fld id="{B2B3C965-E0E4-47B9-87A0-BD7FCE3ABA5D}" type="slidenum">
              <a:rPr lang="ar-SA" smtClean="0">
                <a:cs typeface="Arial" pitchFamily="34" charset="0"/>
              </a:rPr>
              <a:pPr/>
              <a:t>37</a:t>
            </a:fld>
            <a:endParaRPr lang="en-US" smtClean="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250825" y="3500438"/>
            <a:ext cx="8713788" cy="0"/>
          </a:xfrm>
          <a:prstGeom prst="line">
            <a:avLst/>
          </a:prstGeom>
          <a:noFill/>
          <a:ln w="104775">
            <a:solidFill>
              <a:schemeClr val="tx1"/>
            </a:solidFill>
            <a:round/>
            <a:headEnd/>
            <a:tailEnd type="stealth" w="med" len="med"/>
          </a:ln>
        </p:spPr>
        <p:txBody>
          <a:bodyPr/>
          <a:lstStyle/>
          <a:p>
            <a:endParaRPr lang="fa-IR"/>
          </a:p>
        </p:txBody>
      </p:sp>
      <p:sp>
        <p:nvSpPr>
          <p:cNvPr id="27651" name="Line 3"/>
          <p:cNvSpPr>
            <a:spLocks noChangeShapeType="1"/>
          </p:cNvSpPr>
          <p:nvPr/>
        </p:nvSpPr>
        <p:spPr bwMode="auto">
          <a:xfrm>
            <a:off x="971550" y="1484313"/>
            <a:ext cx="2952750" cy="2016125"/>
          </a:xfrm>
          <a:prstGeom prst="line">
            <a:avLst/>
          </a:prstGeom>
          <a:noFill/>
          <a:ln w="25400">
            <a:solidFill>
              <a:schemeClr val="tx1"/>
            </a:solidFill>
            <a:round/>
            <a:headEnd/>
            <a:tailEnd/>
          </a:ln>
        </p:spPr>
        <p:txBody>
          <a:bodyPr/>
          <a:lstStyle/>
          <a:p>
            <a:endParaRPr lang="fa-IR"/>
          </a:p>
        </p:txBody>
      </p:sp>
      <p:sp>
        <p:nvSpPr>
          <p:cNvPr id="27652" name="Line 4"/>
          <p:cNvSpPr>
            <a:spLocks noChangeShapeType="1"/>
          </p:cNvSpPr>
          <p:nvPr/>
        </p:nvSpPr>
        <p:spPr bwMode="auto">
          <a:xfrm flipH="1">
            <a:off x="971550" y="3500438"/>
            <a:ext cx="2952750" cy="2089150"/>
          </a:xfrm>
          <a:prstGeom prst="line">
            <a:avLst/>
          </a:prstGeom>
          <a:noFill/>
          <a:ln w="25400">
            <a:solidFill>
              <a:schemeClr val="tx1"/>
            </a:solidFill>
            <a:round/>
            <a:headEnd/>
            <a:tailEnd/>
          </a:ln>
        </p:spPr>
        <p:txBody>
          <a:bodyPr/>
          <a:lstStyle/>
          <a:p>
            <a:endParaRPr lang="fa-IR"/>
          </a:p>
        </p:txBody>
      </p:sp>
      <p:sp>
        <p:nvSpPr>
          <p:cNvPr id="27653" name="Line 5"/>
          <p:cNvSpPr>
            <a:spLocks noChangeShapeType="1"/>
          </p:cNvSpPr>
          <p:nvPr/>
        </p:nvSpPr>
        <p:spPr bwMode="auto">
          <a:xfrm>
            <a:off x="3276600" y="1484313"/>
            <a:ext cx="2952750" cy="2016125"/>
          </a:xfrm>
          <a:prstGeom prst="line">
            <a:avLst/>
          </a:prstGeom>
          <a:noFill/>
          <a:ln w="25400">
            <a:solidFill>
              <a:schemeClr val="tx1"/>
            </a:solidFill>
            <a:round/>
            <a:headEnd/>
            <a:tailEnd/>
          </a:ln>
        </p:spPr>
        <p:txBody>
          <a:bodyPr/>
          <a:lstStyle/>
          <a:p>
            <a:endParaRPr lang="fa-IR"/>
          </a:p>
        </p:txBody>
      </p:sp>
      <p:sp>
        <p:nvSpPr>
          <p:cNvPr id="27654" name="Line 6"/>
          <p:cNvSpPr>
            <a:spLocks noChangeShapeType="1"/>
          </p:cNvSpPr>
          <p:nvPr/>
        </p:nvSpPr>
        <p:spPr bwMode="auto">
          <a:xfrm flipH="1">
            <a:off x="3132138" y="3500438"/>
            <a:ext cx="3024187" cy="2089150"/>
          </a:xfrm>
          <a:prstGeom prst="line">
            <a:avLst/>
          </a:prstGeom>
          <a:noFill/>
          <a:ln w="25400">
            <a:solidFill>
              <a:schemeClr val="tx1"/>
            </a:solidFill>
            <a:round/>
            <a:headEnd/>
            <a:tailEnd/>
          </a:ln>
        </p:spPr>
        <p:txBody>
          <a:bodyPr/>
          <a:lstStyle/>
          <a:p>
            <a:endParaRPr lang="fa-IR"/>
          </a:p>
        </p:txBody>
      </p:sp>
      <p:sp>
        <p:nvSpPr>
          <p:cNvPr id="27655" name="Line 7"/>
          <p:cNvSpPr>
            <a:spLocks noChangeShapeType="1"/>
          </p:cNvSpPr>
          <p:nvPr/>
        </p:nvSpPr>
        <p:spPr bwMode="auto">
          <a:xfrm flipH="1">
            <a:off x="5508625" y="3500438"/>
            <a:ext cx="2952750" cy="2089150"/>
          </a:xfrm>
          <a:prstGeom prst="line">
            <a:avLst/>
          </a:prstGeom>
          <a:noFill/>
          <a:ln w="25400">
            <a:solidFill>
              <a:schemeClr val="tx1"/>
            </a:solidFill>
            <a:round/>
            <a:headEnd/>
            <a:tailEnd/>
          </a:ln>
        </p:spPr>
        <p:txBody>
          <a:bodyPr/>
          <a:lstStyle/>
          <a:p>
            <a:endParaRPr lang="fa-IR"/>
          </a:p>
        </p:txBody>
      </p:sp>
      <p:sp>
        <p:nvSpPr>
          <p:cNvPr id="27656" name="Line 8"/>
          <p:cNvSpPr>
            <a:spLocks noChangeShapeType="1"/>
          </p:cNvSpPr>
          <p:nvPr/>
        </p:nvSpPr>
        <p:spPr bwMode="auto">
          <a:xfrm>
            <a:off x="6227763" y="1916113"/>
            <a:ext cx="576262" cy="0"/>
          </a:xfrm>
          <a:prstGeom prst="line">
            <a:avLst/>
          </a:prstGeom>
          <a:noFill/>
          <a:ln w="9525">
            <a:solidFill>
              <a:schemeClr val="tx1"/>
            </a:solidFill>
            <a:round/>
            <a:headEnd/>
            <a:tailEnd/>
          </a:ln>
        </p:spPr>
        <p:txBody>
          <a:bodyPr/>
          <a:lstStyle/>
          <a:p>
            <a:endParaRPr lang="fa-IR"/>
          </a:p>
        </p:txBody>
      </p:sp>
      <p:sp>
        <p:nvSpPr>
          <p:cNvPr id="27657" name="Line 9"/>
          <p:cNvSpPr>
            <a:spLocks noChangeShapeType="1"/>
          </p:cNvSpPr>
          <p:nvPr/>
        </p:nvSpPr>
        <p:spPr bwMode="auto">
          <a:xfrm flipV="1">
            <a:off x="5795963" y="2133600"/>
            <a:ext cx="576262" cy="1588"/>
          </a:xfrm>
          <a:prstGeom prst="line">
            <a:avLst/>
          </a:prstGeom>
          <a:noFill/>
          <a:ln w="9525">
            <a:solidFill>
              <a:schemeClr val="tx1"/>
            </a:solidFill>
            <a:round/>
            <a:headEnd/>
            <a:tailEnd/>
          </a:ln>
        </p:spPr>
        <p:txBody>
          <a:bodyPr/>
          <a:lstStyle/>
          <a:p>
            <a:endParaRPr lang="fa-IR"/>
          </a:p>
        </p:txBody>
      </p:sp>
      <p:sp>
        <p:nvSpPr>
          <p:cNvPr id="27658" name="Line 10"/>
          <p:cNvSpPr>
            <a:spLocks noChangeShapeType="1"/>
          </p:cNvSpPr>
          <p:nvPr/>
        </p:nvSpPr>
        <p:spPr bwMode="auto">
          <a:xfrm>
            <a:off x="6732588" y="2349500"/>
            <a:ext cx="576262" cy="0"/>
          </a:xfrm>
          <a:prstGeom prst="line">
            <a:avLst/>
          </a:prstGeom>
          <a:noFill/>
          <a:ln w="9525">
            <a:solidFill>
              <a:schemeClr val="tx1"/>
            </a:solidFill>
            <a:round/>
            <a:headEnd/>
            <a:tailEnd/>
          </a:ln>
        </p:spPr>
        <p:txBody>
          <a:bodyPr/>
          <a:lstStyle/>
          <a:p>
            <a:endParaRPr lang="fa-IR"/>
          </a:p>
        </p:txBody>
      </p:sp>
      <p:sp>
        <p:nvSpPr>
          <p:cNvPr id="93195" name="AutoShape 11"/>
          <p:cNvSpPr>
            <a:spLocks/>
          </p:cNvSpPr>
          <p:nvPr/>
        </p:nvSpPr>
        <p:spPr bwMode="auto">
          <a:xfrm>
            <a:off x="5580063" y="692150"/>
            <a:ext cx="914400" cy="609600"/>
          </a:xfrm>
          <a:prstGeom prst="borderCallout1">
            <a:avLst>
              <a:gd name="adj1" fmla="val 18750"/>
              <a:gd name="adj2" fmla="val -8333"/>
              <a:gd name="adj3" fmla="val 131509"/>
              <a:gd name="adj4" fmla="val -8333"/>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rtl="1">
              <a:defRPr/>
            </a:pPr>
            <a:r>
              <a:rPr lang="fa-IR" b="1" dirty="0">
                <a:solidFill>
                  <a:srgbClr val="000000"/>
                </a:solidFill>
                <a:latin typeface="Tahoma" pitchFamily="34" charset="0"/>
                <a:cs typeface="Arial" charset="0"/>
              </a:rPr>
              <a:t> </a:t>
            </a:r>
            <a:r>
              <a:rPr lang="fa-IR" b="1" dirty="0">
                <a:solidFill>
                  <a:srgbClr val="000000"/>
                </a:solidFill>
                <a:latin typeface="Tahoma" pitchFamily="34" charset="0"/>
                <a:cs typeface="B Nazanin" pitchFamily="2" charset="-78"/>
              </a:rPr>
              <a:t>ساکنين</a:t>
            </a:r>
            <a:endParaRPr lang="en-US" b="1" dirty="0">
              <a:solidFill>
                <a:srgbClr val="000000"/>
              </a:solidFill>
              <a:latin typeface="Tahoma" pitchFamily="34" charset="0"/>
              <a:cs typeface="B Nazanin" pitchFamily="2" charset="-78"/>
            </a:endParaRPr>
          </a:p>
        </p:txBody>
      </p:sp>
      <p:sp>
        <p:nvSpPr>
          <p:cNvPr id="93196" name="AutoShape 12"/>
          <p:cNvSpPr>
            <a:spLocks/>
          </p:cNvSpPr>
          <p:nvPr/>
        </p:nvSpPr>
        <p:spPr bwMode="auto">
          <a:xfrm>
            <a:off x="3348038" y="620713"/>
            <a:ext cx="914400" cy="609600"/>
          </a:xfrm>
          <a:prstGeom prst="borderCallout1">
            <a:avLst>
              <a:gd name="adj1" fmla="val 18750"/>
              <a:gd name="adj2" fmla="val -8333"/>
              <a:gd name="adj3" fmla="val 139065"/>
              <a:gd name="adj4" fmla="val -9028"/>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rtl="1">
              <a:defRPr/>
            </a:pPr>
            <a:r>
              <a:rPr lang="fa-IR" b="1" dirty="0">
                <a:solidFill>
                  <a:srgbClr val="000000"/>
                </a:solidFill>
                <a:latin typeface="Tahoma" pitchFamily="34" charset="0"/>
                <a:cs typeface="B Nazanin" pitchFamily="2" charset="-78"/>
              </a:rPr>
              <a:t>امکلنات</a:t>
            </a:r>
            <a:r>
              <a:rPr lang="fa-IR" b="1" dirty="0">
                <a:solidFill>
                  <a:srgbClr val="000000"/>
                </a:solidFill>
                <a:latin typeface="Tahoma" pitchFamily="34" charset="0"/>
                <a:cs typeface="Arial" charset="0"/>
              </a:rPr>
              <a:t> </a:t>
            </a:r>
            <a:r>
              <a:rPr lang="fa-IR" b="1" dirty="0">
                <a:solidFill>
                  <a:srgbClr val="000000"/>
                </a:solidFill>
                <a:latin typeface="Tahoma" pitchFamily="34" charset="0"/>
                <a:cs typeface="B Nazanin" pitchFamily="2" charset="-78"/>
              </a:rPr>
              <a:t>رفاهي</a:t>
            </a:r>
            <a:endParaRPr lang="en-US" b="1" dirty="0">
              <a:solidFill>
                <a:srgbClr val="000000"/>
              </a:solidFill>
              <a:latin typeface="Tahoma" pitchFamily="34" charset="0"/>
              <a:cs typeface="B Nazanin" pitchFamily="2" charset="-78"/>
            </a:endParaRPr>
          </a:p>
        </p:txBody>
      </p:sp>
      <p:sp>
        <p:nvSpPr>
          <p:cNvPr id="93197" name="AutoShape 13"/>
          <p:cNvSpPr>
            <a:spLocks/>
          </p:cNvSpPr>
          <p:nvPr/>
        </p:nvSpPr>
        <p:spPr bwMode="auto">
          <a:xfrm>
            <a:off x="1042988" y="620713"/>
            <a:ext cx="914400" cy="609600"/>
          </a:xfrm>
          <a:prstGeom prst="borderCallout1">
            <a:avLst>
              <a:gd name="adj1" fmla="val 18750"/>
              <a:gd name="adj2" fmla="val -8333"/>
              <a:gd name="adj3" fmla="val 131509"/>
              <a:gd name="adj4" fmla="val -9551"/>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rtl="1">
              <a:defRPr/>
            </a:pPr>
            <a:r>
              <a:rPr lang="fa-IR" b="1" dirty="0">
                <a:solidFill>
                  <a:srgbClr val="000000"/>
                </a:solidFill>
                <a:latin typeface="Tahoma" pitchFamily="34" charset="0"/>
                <a:cs typeface="B Nazanin" pitchFamily="2" charset="-78"/>
              </a:rPr>
              <a:t>نحوه</a:t>
            </a:r>
            <a:r>
              <a:rPr lang="fa-IR" b="1" dirty="0">
                <a:solidFill>
                  <a:srgbClr val="000000"/>
                </a:solidFill>
                <a:latin typeface="Tahoma" pitchFamily="34" charset="0"/>
                <a:cs typeface="Arial" charset="0"/>
              </a:rPr>
              <a:t> </a:t>
            </a:r>
            <a:r>
              <a:rPr lang="fa-IR" b="1" dirty="0">
                <a:solidFill>
                  <a:srgbClr val="000000"/>
                </a:solidFill>
                <a:latin typeface="Tahoma" pitchFamily="34" charset="0"/>
                <a:cs typeface="B Nazanin" pitchFamily="2" charset="-78"/>
              </a:rPr>
              <a:t>تغذيه</a:t>
            </a:r>
            <a:endParaRPr lang="en-US" b="1" dirty="0">
              <a:solidFill>
                <a:srgbClr val="000000"/>
              </a:solidFill>
              <a:latin typeface="Tahoma" pitchFamily="34" charset="0"/>
              <a:cs typeface="B Nazanin" pitchFamily="2" charset="-78"/>
            </a:endParaRPr>
          </a:p>
        </p:txBody>
      </p:sp>
      <p:sp>
        <p:nvSpPr>
          <p:cNvPr id="93198" name="AutoShape 14"/>
          <p:cNvSpPr>
            <a:spLocks/>
          </p:cNvSpPr>
          <p:nvPr/>
        </p:nvSpPr>
        <p:spPr bwMode="auto">
          <a:xfrm>
            <a:off x="5580063" y="5734050"/>
            <a:ext cx="1492250" cy="609600"/>
          </a:xfrm>
          <a:prstGeom prst="borderCallout1">
            <a:avLst>
              <a:gd name="adj1" fmla="val 18750"/>
              <a:gd name="adj2" fmla="val -5875"/>
              <a:gd name="adj3" fmla="val -22917"/>
              <a:gd name="adj4" fmla="val -7954"/>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rtl="1">
              <a:defRPr/>
            </a:pPr>
            <a:r>
              <a:rPr lang="fa-IR" b="1" dirty="0">
                <a:solidFill>
                  <a:srgbClr val="000000"/>
                </a:solidFill>
                <a:latin typeface="Tahoma" pitchFamily="34" charset="0"/>
                <a:cs typeface="B Nazanin" pitchFamily="2" charset="-78"/>
              </a:rPr>
              <a:t>عوامل</a:t>
            </a:r>
            <a:r>
              <a:rPr lang="fa-IR" b="1" dirty="0">
                <a:solidFill>
                  <a:srgbClr val="000000"/>
                </a:solidFill>
                <a:latin typeface="Tahoma" pitchFamily="34" charset="0"/>
                <a:cs typeface="Arial" charset="0"/>
              </a:rPr>
              <a:t> </a:t>
            </a:r>
            <a:r>
              <a:rPr lang="fa-IR" b="1" dirty="0">
                <a:solidFill>
                  <a:srgbClr val="000000"/>
                </a:solidFill>
                <a:latin typeface="Tahoma" pitchFamily="34" charset="0"/>
                <a:cs typeface="B Nazanin" pitchFamily="2" charset="-78"/>
              </a:rPr>
              <a:t>جمعيت</a:t>
            </a:r>
            <a:r>
              <a:rPr lang="fa-IR" b="1" dirty="0">
                <a:solidFill>
                  <a:srgbClr val="000000"/>
                </a:solidFill>
                <a:latin typeface="Tahoma" pitchFamily="34" charset="0"/>
                <a:cs typeface="Arial" charset="0"/>
              </a:rPr>
              <a:t> </a:t>
            </a:r>
            <a:r>
              <a:rPr lang="fa-IR" b="1" dirty="0">
                <a:solidFill>
                  <a:srgbClr val="000000"/>
                </a:solidFill>
                <a:latin typeface="Tahoma" pitchFamily="34" charset="0"/>
                <a:cs typeface="B Nazanin" pitchFamily="2" charset="-78"/>
              </a:rPr>
              <a:t>شناسي</a:t>
            </a:r>
            <a:endParaRPr lang="en-US" b="1" dirty="0">
              <a:solidFill>
                <a:srgbClr val="000000"/>
              </a:solidFill>
              <a:latin typeface="Tahoma" pitchFamily="34" charset="0"/>
              <a:cs typeface="B Nazanin" pitchFamily="2" charset="-78"/>
            </a:endParaRPr>
          </a:p>
        </p:txBody>
      </p:sp>
      <p:sp>
        <p:nvSpPr>
          <p:cNvPr id="93199" name="AutoShape 15"/>
          <p:cNvSpPr>
            <a:spLocks/>
          </p:cNvSpPr>
          <p:nvPr/>
        </p:nvSpPr>
        <p:spPr bwMode="auto">
          <a:xfrm>
            <a:off x="3203575" y="5734050"/>
            <a:ext cx="1154113" cy="609600"/>
          </a:xfrm>
          <a:prstGeom prst="borderCallout1">
            <a:avLst>
              <a:gd name="adj1" fmla="val 18750"/>
              <a:gd name="adj2" fmla="val -8333"/>
              <a:gd name="adj3" fmla="val -18231"/>
              <a:gd name="adj4" fmla="val -8856"/>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rtl="1">
              <a:defRPr/>
            </a:pPr>
            <a:r>
              <a:rPr lang="fa-IR" b="1" dirty="0">
                <a:solidFill>
                  <a:srgbClr val="000000"/>
                </a:solidFill>
                <a:latin typeface="Tahoma" pitchFamily="34" charset="0"/>
                <a:cs typeface="B Nazanin" pitchFamily="2" charset="-78"/>
              </a:rPr>
              <a:t>مسافت</a:t>
            </a:r>
            <a:r>
              <a:rPr lang="fa-IR" b="1" dirty="0">
                <a:solidFill>
                  <a:srgbClr val="000000"/>
                </a:solidFill>
                <a:latin typeface="Tahoma" pitchFamily="34" charset="0"/>
                <a:cs typeface="Arial" charset="0"/>
              </a:rPr>
              <a:t> </a:t>
            </a:r>
            <a:r>
              <a:rPr lang="fa-IR" b="1" dirty="0">
                <a:solidFill>
                  <a:srgbClr val="000000"/>
                </a:solidFill>
                <a:latin typeface="Tahoma" pitchFamily="34" charset="0"/>
                <a:cs typeface="B Nazanin" pitchFamily="2" charset="-78"/>
              </a:rPr>
              <a:t>تا</a:t>
            </a:r>
          </a:p>
          <a:p>
            <a:pPr algn="ctr" rtl="1">
              <a:defRPr/>
            </a:pPr>
            <a:r>
              <a:rPr lang="fa-IR" b="1" dirty="0">
                <a:solidFill>
                  <a:srgbClr val="000000"/>
                </a:solidFill>
                <a:latin typeface="Tahoma" pitchFamily="34" charset="0"/>
                <a:cs typeface="B Nazanin" pitchFamily="2" charset="-78"/>
              </a:rPr>
              <a:t>دانشگاه</a:t>
            </a:r>
            <a:endParaRPr lang="en-US" b="1" dirty="0">
              <a:solidFill>
                <a:srgbClr val="000000"/>
              </a:solidFill>
              <a:latin typeface="Tahoma" pitchFamily="34" charset="0"/>
              <a:cs typeface="B Nazanin" pitchFamily="2" charset="-78"/>
            </a:endParaRPr>
          </a:p>
        </p:txBody>
      </p:sp>
      <p:sp>
        <p:nvSpPr>
          <p:cNvPr id="93200" name="AutoShape 16"/>
          <p:cNvSpPr>
            <a:spLocks/>
          </p:cNvSpPr>
          <p:nvPr/>
        </p:nvSpPr>
        <p:spPr bwMode="auto">
          <a:xfrm>
            <a:off x="1116013" y="5661025"/>
            <a:ext cx="914400" cy="609600"/>
          </a:xfrm>
          <a:prstGeom prst="borderCallout1">
            <a:avLst>
              <a:gd name="adj1" fmla="val 18750"/>
              <a:gd name="adj2" fmla="val -8333"/>
              <a:gd name="adj3" fmla="val -11199"/>
              <a:gd name="adj4" fmla="val -13542"/>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rtl="1">
              <a:defRPr/>
            </a:pPr>
            <a:r>
              <a:rPr lang="fa-IR" b="1" dirty="0">
                <a:solidFill>
                  <a:srgbClr val="000000"/>
                </a:solidFill>
                <a:latin typeface="Tahoma" pitchFamily="34" charset="0"/>
                <a:cs typeface="Arial" charset="0"/>
              </a:rPr>
              <a:t>نوع </a:t>
            </a:r>
            <a:r>
              <a:rPr lang="fa-IR" b="1" dirty="0">
                <a:solidFill>
                  <a:srgbClr val="000000"/>
                </a:solidFill>
                <a:latin typeface="Tahoma" pitchFamily="34" charset="0"/>
                <a:cs typeface="B Nazanin" pitchFamily="2" charset="-78"/>
              </a:rPr>
              <a:t>مديريت</a:t>
            </a:r>
            <a:endParaRPr lang="en-US" b="1" dirty="0">
              <a:solidFill>
                <a:srgbClr val="000000"/>
              </a:solidFill>
              <a:latin typeface="Tahoma" pitchFamily="34" charset="0"/>
              <a:cs typeface="B Nazanin" pitchFamily="2" charset="-78"/>
            </a:endParaRPr>
          </a:p>
        </p:txBody>
      </p:sp>
      <p:sp>
        <p:nvSpPr>
          <p:cNvPr id="27665" name="Line 17"/>
          <p:cNvSpPr>
            <a:spLocks noChangeShapeType="1"/>
          </p:cNvSpPr>
          <p:nvPr/>
        </p:nvSpPr>
        <p:spPr bwMode="auto">
          <a:xfrm flipV="1">
            <a:off x="3995738" y="1916113"/>
            <a:ext cx="576262" cy="1587"/>
          </a:xfrm>
          <a:prstGeom prst="line">
            <a:avLst/>
          </a:prstGeom>
          <a:noFill/>
          <a:ln w="9525">
            <a:solidFill>
              <a:schemeClr val="tx1"/>
            </a:solidFill>
            <a:round/>
            <a:headEnd/>
            <a:tailEnd/>
          </a:ln>
        </p:spPr>
        <p:txBody>
          <a:bodyPr/>
          <a:lstStyle/>
          <a:p>
            <a:endParaRPr lang="fa-IR"/>
          </a:p>
        </p:txBody>
      </p:sp>
      <p:sp>
        <p:nvSpPr>
          <p:cNvPr id="27666" name="Line 18"/>
          <p:cNvSpPr>
            <a:spLocks noChangeShapeType="1"/>
          </p:cNvSpPr>
          <p:nvPr/>
        </p:nvSpPr>
        <p:spPr bwMode="auto">
          <a:xfrm flipV="1">
            <a:off x="3635375" y="2133600"/>
            <a:ext cx="576263" cy="1588"/>
          </a:xfrm>
          <a:prstGeom prst="line">
            <a:avLst/>
          </a:prstGeom>
          <a:noFill/>
          <a:ln w="9525">
            <a:solidFill>
              <a:schemeClr val="tx1"/>
            </a:solidFill>
            <a:round/>
            <a:headEnd/>
            <a:tailEnd/>
          </a:ln>
        </p:spPr>
        <p:txBody>
          <a:bodyPr/>
          <a:lstStyle/>
          <a:p>
            <a:endParaRPr lang="fa-IR"/>
          </a:p>
        </p:txBody>
      </p:sp>
      <p:sp>
        <p:nvSpPr>
          <p:cNvPr id="27667" name="Line 19"/>
          <p:cNvSpPr>
            <a:spLocks noChangeShapeType="1"/>
          </p:cNvSpPr>
          <p:nvPr/>
        </p:nvSpPr>
        <p:spPr bwMode="auto">
          <a:xfrm flipV="1">
            <a:off x="6588125" y="2636838"/>
            <a:ext cx="576263" cy="1587"/>
          </a:xfrm>
          <a:prstGeom prst="line">
            <a:avLst/>
          </a:prstGeom>
          <a:noFill/>
          <a:ln w="9525">
            <a:solidFill>
              <a:schemeClr val="tx1"/>
            </a:solidFill>
            <a:round/>
            <a:headEnd/>
            <a:tailEnd/>
          </a:ln>
        </p:spPr>
        <p:txBody>
          <a:bodyPr/>
          <a:lstStyle/>
          <a:p>
            <a:endParaRPr lang="fa-IR"/>
          </a:p>
        </p:txBody>
      </p:sp>
      <p:sp>
        <p:nvSpPr>
          <p:cNvPr id="27668" name="Line 20"/>
          <p:cNvSpPr>
            <a:spLocks noChangeShapeType="1"/>
          </p:cNvSpPr>
          <p:nvPr/>
        </p:nvSpPr>
        <p:spPr bwMode="auto">
          <a:xfrm flipV="1">
            <a:off x="4643438" y="2349500"/>
            <a:ext cx="576262" cy="1588"/>
          </a:xfrm>
          <a:prstGeom prst="line">
            <a:avLst/>
          </a:prstGeom>
          <a:noFill/>
          <a:ln w="9525">
            <a:solidFill>
              <a:schemeClr val="tx1"/>
            </a:solidFill>
            <a:round/>
            <a:headEnd/>
            <a:tailEnd/>
          </a:ln>
        </p:spPr>
        <p:txBody>
          <a:bodyPr/>
          <a:lstStyle/>
          <a:p>
            <a:endParaRPr lang="fa-IR"/>
          </a:p>
        </p:txBody>
      </p:sp>
      <p:sp>
        <p:nvSpPr>
          <p:cNvPr id="27669" name="Line 21"/>
          <p:cNvSpPr>
            <a:spLocks noChangeShapeType="1"/>
          </p:cNvSpPr>
          <p:nvPr/>
        </p:nvSpPr>
        <p:spPr bwMode="auto">
          <a:xfrm flipV="1">
            <a:off x="4284663" y="2636838"/>
            <a:ext cx="576262" cy="1587"/>
          </a:xfrm>
          <a:prstGeom prst="line">
            <a:avLst/>
          </a:prstGeom>
          <a:noFill/>
          <a:ln w="9525">
            <a:solidFill>
              <a:schemeClr val="tx1"/>
            </a:solidFill>
            <a:round/>
            <a:headEnd/>
            <a:tailEnd/>
          </a:ln>
        </p:spPr>
        <p:txBody>
          <a:bodyPr/>
          <a:lstStyle/>
          <a:p>
            <a:endParaRPr lang="fa-IR"/>
          </a:p>
        </p:txBody>
      </p:sp>
      <p:sp>
        <p:nvSpPr>
          <p:cNvPr id="27670" name="Line 22"/>
          <p:cNvSpPr>
            <a:spLocks noChangeShapeType="1"/>
          </p:cNvSpPr>
          <p:nvPr/>
        </p:nvSpPr>
        <p:spPr bwMode="auto">
          <a:xfrm flipV="1">
            <a:off x="1619250" y="1916113"/>
            <a:ext cx="576263" cy="1587"/>
          </a:xfrm>
          <a:prstGeom prst="line">
            <a:avLst/>
          </a:prstGeom>
          <a:noFill/>
          <a:ln w="9525">
            <a:solidFill>
              <a:schemeClr val="tx1"/>
            </a:solidFill>
            <a:round/>
            <a:headEnd/>
            <a:tailEnd/>
          </a:ln>
        </p:spPr>
        <p:txBody>
          <a:bodyPr/>
          <a:lstStyle/>
          <a:p>
            <a:endParaRPr lang="fa-IR"/>
          </a:p>
        </p:txBody>
      </p:sp>
      <p:sp>
        <p:nvSpPr>
          <p:cNvPr id="27671" name="Line 23"/>
          <p:cNvSpPr>
            <a:spLocks noChangeShapeType="1"/>
          </p:cNvSpPr>
          <p:nvPr/>
        </p:nvSpPr>
        <p:spPr bwMode="auto">
          <a:xfrm flipV="1">
            <a:off x="1258888" y="2133600"/>
            <a:ext cx="576262" cy="1588"/>
          </a:xfrm>
          <a:prstGeom prst="line">
            <a:avLst/>
          </a:prstGeom>
          <a:noFill/>
          <a:ln w="9525">
            <a:solidFill>
              <a:schemeClr val="tx1"/>
            </a:solidFill>
            <a:round/>
            <a:headEnd/>
            <a:tailEnd/>
          </a:ln>
        </p:spPr>
        <p:txBody>
          <a:bodyPr/>
          <a:lstStyle/>
          <a:p>
            <a:endParaRPr lang="fa-IR"/>
          </a:p>
        </p:txBody>
      </p:sp>
      <p:sp>
        <p:nvSpPr>
          <p:cNvPr id="27672" name="Line 24"/>
          <p:cNvSpPr>
            <a:spLocks noChangeShapeType="1"/>
          </p:cNvSpPr>
          <p:nvPr/>
        </p:nvSpPr>
        <p:spPr bwMode="auto">
          <a:xfrm flipV="1">
            <a:off x="2195513" y="2349500"/>
            <a:ext cx="576262" cy="1588"/>
          </a:xfrm>
          <a:prstGeom prst="line">
            <a:avLst/>
          </a:prstGeom>
          <a:noFill/>
          <a:ln w="9525">
            <a:solidFill>
              <a:schemeClr val="tx1"/>
            </a:solidFill>
            <a:round/>
            <a:headEnd/>
            <a:tailEnd/>
          </a:ln>
        </p:spPr>
        <p:txBody>
          <a:bodyPr/>
          <a:lstStyle/>
          <a:p>
            <a:endParaRPr lang="fa-IR"/>
          </a:p>
        </p:txBody>
      </p:sp>
      <p:sp>
        <p:nvSpPr>
          <p:cNvPr id="27673" name="Line 25"/>
          <p:cNvSpPr>
            <a:spLocks noChangeShapeType="1"/>
          </p:cNvSpPr>
          <p:nvPr/>
        </p:nvSpPr>
        <p:spPr bwMode="auto">
          <a:xfrm flipV="1">
            <a:off x="1979613" y="2636838"/>
            <a:ext cx="576262" cy="1587"/>
          </a:xfrm>
          <a:prstGeom prst="line">
            <a:avLst/>
          </a:prstGeom>
          <a:noFill/>
          <a:ln w="9525">
            <a:solidFill>
              <a:schemeClr val="tx1"/>
            </a:solidFill>
            <a:round/>
            <a:headEnd/>
            <a:tailEnd/>
          </a:ln>
        </p:spPr>
        <p:txBody>
          <a:bodyPr/>
          <a:lstStyle/>
          <a:p>
            <a:endParaRPr lang="fa-IR"/>
          </a:p>
        </p:txBody>
      </p:sp>
      <p:sp>
        <p:nvSpPr>
          <p:cNvPr id="27674" name="Line 26"/>
          <p:cNvSpPr>
            <a:spLocks noChangeShapeType="1"/>
          </p:cNvSpPr>
          <p:nvPr/>
        </p:nvSpPr>
        <p:spPr bwMode="auto">
          <a:xfrm flipV="1">
            <a:off x="6227763" y="4652963"/>
            <a:ext cx="576262" cy="1587"/>
          </a:xfrm>
          <a:prstGeom prst="line">
            <a:avLst/>
          </a:prstGeom>
          <a:noFill/>
          <a:ln w="9525">
            <a:solidFill>
              <a:schemeClr val="tx1"/>
            </a:solidFill>
            <a:round/>
            <a:headEnd/>
            <a:tailEnd/>
          </a:ln>
        </p:spPr>
        <p:txBody>
          <a:bodyPr/>
          <a:lstStyle/>
          <a:p>
            <a:endParaRPr lang="fa-IR"/>
          </a:p>
        </p:txBody>
      </p:sp>
      <p:sp>
        <p:nvSpPr>
          <p:cNvPr id="27675" name="Line 27"/>
          <p:cNvSpPr>
            <a:spLocks noChangeShapeType="1"/>
          </p:cNvSpPr>
          <p:nvPr/>
        </p:nvSpPr>
        <p:spPr bwMode="auto">
          <a:xfrm flipV="1">
            <a:off x="6516688" y="4941888"/>
            <a:ext cx="576262" cy="1587"/>
          </a:xfrm>
          <a:prstGeom prst="line">
            <a:avLst/>
          </a:prstGeom>
          <a:noFill/>
          <a:ln w="9525">
            <a:solidFill>
              <a:schemeClr val="tx1"/>
            </a:solidFill>
            <a:round/>
            <a:headEnd/>
            <a:tailEnd/>
          </a:ln>
        </p:spPr>
        <p:txBody>
          <a:bodyPr/>
          <a:lstStyle/>
          <a:p>
            <a:endParaRPr lang="fa-IR"/>
          </a:p>
        </p:txBody>
      </p:sp>
      <p:sp>
        <p:nvSpPr>
          <p:cNvPr id="27676" name="Line 28"/>
          <p:cNvSpPr>
            <a:spLocks noChangeShapeType="1"/>
          </p:cNvSpPr>
          <p:nvPr/>
        </p:nvSpPr>
        <p:spPr bwMode="auto">
          <a:xfrm flipV="1">
            <a:off x="7164388" y="4437063"/>
            <a:ext cx="576262" cy="1587"/>
          </a:xfrm>
          <a:prstGeom prst="line">
            <a:avLst/>
          </a:prstGeom>
          <a:noFill/>
          <a:ln w="9525">
            <a:solidFill>
              <a:schemeClr val="tx1"/>
            </a:solidFill>
            <a:round/>
            <a:headEnd/>
            <a:tailEnd/>
          </a:ln>
        </p:spPr>
        <p:txBody>
          <a:bodyPr/>
          <a:lstStyle/>
          <a:p>
            <a:endParaRPr lang="fa-IR"/>
          </a:p>
        </p:txBody>
      </p:sp>
      <p:sp>
        <p:nvSpPr>
          <p:cNvPr id="27677" name="Line 29"/>
          <p:cNvSpPr>
            <a:spLocks noChangeShapeType="1"/>
          </p:cNvSpPr>
          <p:nvPr/>
        </p:nvSpPr>
        <p:spPr bwMode="auto">
          <a:xfrm flipV="1">
            <a:off x="7019925" y="4076700"/>
            <a:ext cx="576263" cy="1588"/>
          </a:xfrm>
          <a:prstGeom prst="line">
            <a:avLst/>
          </a:prstGeom>
          <a:noFill/>
          <a:ln w="9525">
            <a:solidFill>
              <a:schemeClr val="tx1"/>
            </a:solidFill>
            <a:round/>
            <a:headEnd/>
            <a:tailEnd/>
          </a:ln>
        </p:spPr>
        <p:txBody>
          <a:bodyPr/>
          <a:lstStyle/>
          <a:p>
            <a:endParaRPr lang="fa-IR"/>
          </a:p>
        </p:txBody>
      </p:sp>
      <p:sp>
        <p:nvSpPr>
          <p:cNvPr id="27678" name="Line 30"/>
          <p:cNvSpPr>
            <a:spLocks noChangeShapeType="1"/>
          </p:cNvSpPr>
          <p:nvPr/>
        </p:nvSpPr>
        <p:spPr bwMode="auto">
          <a:xfrm flipV="1">
            <a:off x="4716463" y="4076700"/>
            <a:ext cx="576262" cy="1588"/>
          </a:xfrm>
          <a:prstGeom prst="line">
            <a:avLst/>
          </a:prstGeom>
          <a:noFill/>
          <a:ln w="9525">
            <a:solidFill>
              <a:schemeClr val="tx1"/>
            </a:solidFill>
            <a:round/>
            <a:headEnd/>
            <a:tailEnd/>
          </a:ln>
        </p:spPr>
        <p:txBody>
          <a:bodyPr/>
          <a:lstStyle/>
          <a:p>
            <a:endParaRPr lang="fa-IR"/>
          </a:p>
        </p:txBody>
      </p:sp>
      <p:sp>
        <p:nvSpPr>
          <p:cNvPr id="27679" name="Line 31"/>
          <p:cNvSpPr>
            <a:spLocks noChangeShapeType="1"/>
          </p:cNvSpPr>
          <p:nvPr/>
        </p:nvSpPr>
        <p:spPr bwMode="auto">
          <a:xfrm flipV="1">
            <a:off x="5003800" y="4292600"/>
            <a:ext cx="576263" cy="1588"/>
          </a:xfrm>
          <a:prstGeom prst="line">
            <a:avLst/>
          </a:prstGeom>
          <a:noFill/>
          <a:ln w="9525">
            <a:solidFill>
              <a:schemeClr val="tx1"/>
            </a:solidFill>
            <a:round/>
            <a:headEnd/>
            <a:tailEnd/>
          </a:ln>
        </p:spPr>
        <p:txBody>
          <a:bodyPr/>
          <a:lstStyle/>
          <a:p>
            <a:endParaRPr lang="fa-IR"/>
          </a:p>
        </p:txBody>
      </p:sp>
      <p:sp>
        <p:nvSpPr>
          <p:cNvPr id="27680" name="Line 32"/>
          <p:cNvSpPr>
            <a:spLocks noChangeShapeType="1"/>
          </p:cNvSpPr>
          <p:nvPr/>
        </p:nvSpPr>
        <p:spPr bwMode="auto">
          <a:xfrm flipV="1">
            <a:off x="4211638" y="4437063"/>
            <a:ext cx="576262" cy="1587"/>
          </a:xfrm>
          <a:prstGeom prst="line">
            <a:avLst/>
          </a:prstGeom>
          <a:noFill/>
          <a:ln w="9525">
            <a:solidFill>
              <a:schemeClr val="tx1"/>
            </a:solidFill>
            <a:round/>
            <a:headEnd/>
            <a:tailEnd/>
          </a:ln>
        </p:spPr>
        <p:txBody>
          <a:bodyPr/>
          <a:lstStyle/>
          <a:p>
            <a:endParaRPr lang="fa-IR"/>
          </a:p>
        </p:txBody>
      </p:sp>
      <p:sp>
        <p:nvSpPr>
          <p:cNvPr id="27681" name="Line 33"/>
          <p:cNvSpPr>
            <a:spLocks noChangeShapeType="1"/>
          </p:cNvSpPr>
          <p:nvPr/>
        </p:nvSpPr>
        <p:spPr bwMode="auto">
          <a:xfrm flipV="1">
            <a:off x="4572000" y="4652963"/>
            <a:ext cx="576263" cy="1587"/>
          </a:xfrm>
          <a:prstGeom prst="line">
            <a:avLst/>
          </a:prstGeom>
          <a:noFill/>
          <a:ln w="9525">
            <a:solidFill>
              <a:schemeClr val="tx1"/>
            </a:solidFill>
            <a:round/>
            <a:headEnd/>
            <a:tailEnd/>
          </a:ln>
        </p:spPr>
        <p:txBody>
          <a:bodyPr/>
          <a:lstStyle/>
          <a:p>
            <a:endParaRPr lang="fa-IR"/>
          </a:p>
        </p:txBody>
      </p:sp>
      <p:sp>
        <p:nvSpPr>
          <p:cNvPr id="27682" name="Line 34"/>
          <p:cNvSpPr>
            <a:spLocks noChangeShapeType="1"/>
          </p:cNvSpPr>
          <p:nvPr/>
        </p:nvSpPr>
        <p:spPr bwMode="auto">
          <a:xfrm flipV="1">
            <a:off x="2700338" y="3933825"/>
            <a:ext cx="576262" cy="1588"/>
          </a:xfrm>
          <a:prstGeom prst="line">
            <a:avLst/>
          </a:prstGeom>
          <a:noFill/>
          <a:ln w="9525">
            <a:solidFill>
              <a:schemeClr val="tx1"/>
            </a:solidFill>
            <a:round/>
            <a:headEnd/>
            <a:tailEnd/>
          </a:ln>
        </p:spPr>
        <p:txBody>
          <a:bodyPr/>
          <a:lstStyle/>
          <a:p>
            <a:endParaRPr lang="fa-IR"/>
          </a:p>
        </p:txBody>
      </p:sp>
      <p:sp>
        <p:nvSpPr>
          <p:cNvPr id="27683" name="Line 35"/>
          <p:cNvSpPr>
            <a:spLocks noChangeShapeType="1"/>
          </p:cNvSpPr>
          <p:nvPr/>
        </p:nvSpPr>
        <p:spPr bwMode="auto">
          <a:xfrm flipV="1">
            <a:off x="2916238" y="4221163"/>
            <a:ext cx="576262" cy="1587"/>
          </a:xfrm>
          <a:prstGeom prst="line">
            <a:avLst/>
          </a:prstGeom>
          <a:noFill/>
          <a:ln w="9525">
            <a:solidFill>
              <a:schemeClr val="tx1"/>
            </a:solidFill>
            <a:round/>
            <a:headEnd/>
            <a:tailEnd/>
          </a:ln>
        </p:spPr>
        <p:txBody>
          <a:bodyPr/>
          <a:lstStyle/>
          <a:p>
            <a:endParaRPr lang="fa-IR"/>
          </a:p>
        </p:txBody>
      </p:sp>
      <p:sp>
        <p:nvSpPr>
          <p:cNvPr id="27684" name="Line 36"/>
          <p:cNvSpPr>
            <a:spLocks noChangeShapeType="1"/>
          </p:cNvSpPr>
          <p:nvPr/>
        </p:nvSpPr>
        <p:spPr bwMode="auto">
          <a:xfrm flipV="1">
            <a:off x="2051050" y="4437063"/>
            <a:ext cx="576263" cy="1587"/>
          </a:xfrm>
          <a:prstGeom prst="line">
            <a:avLst/>
          </a:prstGeom>
          <a:noFill/>
          <a:ln w="9525">
            <a:solidFill>
              <a:schemeClr val="tx1"/>
            </a:solidFill>
            <a:round/>
            <a:headEnd/>
            <a:tailEnd/>
          </a:ln>
        </p:spPr>
        <p:txBody>
          <a:bodyPr/>
          <a:lstStyle/>
          <a:p>
            <a:endParaRPr lang="fa-IR"/>
          </a:p>
        </p:txBody>
      </p:sp>
      <p:sp>
        <p:nvSpPr>
          <p:cNvPr id="27685" name="Line 37"/>
          <p:cNvSpPr>
            <a:spLocks noChangeShapeType="1"/>
          </p:cNvSpPr>
          <p:nvPr/>
        </p:nvSpPr>
        <p:spPr bwMode="auto">
          <a:xfrm flipV="1">
            <a:off x="2268538" y="4724400"/>
            <a:ext cx="576262" cy="1588"/>
          </a:xfrm>
          <a:prstGeom prst="line">
            <a:avLst/>
          </a:prstGeom>
          <a:noFill/>
          <a:ln w="9525">
            <a:solidFill>
              <a:schemeClr val="tx1"/>
            </a:solidFill>
            <a:round/>
            <a:headEnd/>
            <a:tailEnd/>
          </a:ln>
        </p:spPr>
        <p:txBody>
          <a:bodyPr/>
          <a:lstStyle/>
          <a:p>
            <a:endParaRPr lang="fa-IR"/>
          </a:p>
        </p:txBody>
      </p:sp>
      <p:sp>
        <p:nvSpPr>
          <p:cNvPr id="27686" name="Line 38"/>
          <p:cNvSpPr>
            <a:spLocks noChangeShapeType="1"/>
          </p:cNvSpPr>
          <p:nvPr/>
        </p:nvSpPr>
        <p:spPr bwMode="auto">
          <a:xfrm>
            <a:off x="5508625" y="1484313"/>
            <a:ext cx="2952750" cy="2016125"/>
          </a:xfrm>
          <a:prstGeom prst="line">
            <a:avLst/>
          </a:prstGeom>
          <a:noFill/>
          <a:ln w="25400">
            <a:solidFill>
              <a:schemeClr val="tx1"/>
            </a:solidFill>
            <a:round/>
            <a:headEnd/>
            <a:tailEnd/>
          </a:ln>
        </p:spPr>
        <p:txBody>
          <a:bodyPr/>
          <a:lstStyle/>
          <a:p>
            <a:endParaRPr lang="fa-IR"/>
          </a:p>
        </p:txBody>
      </p:sp>
      <p:sp>
        <p:nvSpPr>
          <p:cNvPr id="30759" name="WordArt 39"/>
          <p:cNvSpPr>
            <a:spLocks noChangeArrowheads="1" noChangeShapeType="1" noTextEdit="1"/>
          </p:cNvSpPr>
          <p:nvPr/>
        </p:nvSpPr>
        <p:spPr bwMode="auto">
          <a:xfrm>
            <a:off x="6659563" y="-24"/>
            <a:ext cx="2484437" cy="912833"/>
          </a:xfrm>
          <a:prstGeom prst="rect">
            <a:avLst/>
          </a:prstGeom>
        </p:spPr>
        <p:txBody>
          <a:bodyPr wrap="none" fromWordArt="1">
            <a:prstTxWarp prst="textPlain">
              <a:avLst>
                <a:gd name="adj" fmla="val 50000"/>
              </a:avLst>
            </a:prstTxWarp>
          </a:bodyPr>
          <a:lstStyle/>
          <a:p>
            <a:pPr algn="ctr" rtl="1">
              <a:defRPr/>
            </a:pPr>
            <a:r>
              <a:rPr lang="fa-IR" sz="3600" b="1" kern="10" dirty="0">
                <a:ln w="9525">
                  <a:noFill/>
                  <a:round/>
                  <a:headEnd/>
                  <a:tailEnd/>
                </a:ln>
                <a:solidFill>
                  <a:srgbClr val="000000"/>
                </a:solidFill>
                <a:latin typeface="Arial"/>
                <a:cs typeface="B Titr" pitchFamily="2" charset="-78"/>
              </a:rPr>
              <a:t> </a:t>
            </a:r>
            <a:r>
              <a:rPr lang="fa-IR" sz="3200" b="1" kern="10" dirty="0">
                <a:ln w="9525">
                  <a:noFill/>
                  <a:round/>
                  <a:headEnd/>
                  <a:tailEnd/>
                </a:ln>
                <a:solidFill>
                  <a:srgbClr val="000000"/>
                </a:solidFill>
                <a:latin typeface="Arial"/>
                <a:cs typeface="B Titr" pitchFamily="2" charset="-78"/>
              </a:rPr>
              <a:t> استخوان ماهي</a:t>
            </a:r>
            <a:endParaRPr lang="en-US" sz="3200" b="1" kern="10" dirty="0">
              <a:ln w="9525">
                <a:noFill/>
                <a:round/>
                <a:headEnd/>
                <a:tailEnd/>
              </a:ln>
              <a:solidFill>
                <a:srgbClr val="000000"/>
              </a:solidFill>
              <a:latin typeface="Arial"/>
              <a:cs typeface="B Titr" pitchFamily="2" charset="-78"/>
            </a:endParaRPr>
          </a:p>
        </p:txBody>
      </p:sp>
      <p:sp>
        <p:nvSpPr>
          <p:cNvPr id="27688" name="AutoShape 40"/>
          <p:cNvSpPr>
            <a:spLocks/>
          </p:cNvSpPr>
          <p:nvPr/>
        </p:nvSpPr>
        <p:spPr bwMode="auto">
          <a:xfrm>
            <a:off x="7885113" y="4071938"/>
            <a:ext cx="1042987" cy="1008062"/>
          </a:xfrm>
          <a:prstGeom prst="borderCallout1">
            <a:avLst>
              <a:gd name="adj1" fmla="val 11338"/>
              <a:gd name="adj2" fmla="val 107306"/>
              <a:gd name="adj3" fmla="val 13042"/>
              <a:gd name="adj4" fmla="val 110227"/>
            </a:avLst>
          </a:prstGeom>
          <a:solidFill>
            <a:schemeClr val="accent1"/>
          </a:solidFill>
          <a:ln w="9525">
            <a:solidFill>
              <a:schemeClr val="tx1"/>
            </a:solidFill>
            <a:miter lim="800000"/>
            <a:headEnd/>
            <a:tailEnd/>
          </a:ln>
        </p:spPr>
        <p:txBody>
          <a:bodyPr/>
          <a:lstStyle/>
          <a:p>
            <a:pPr algn="ctr" rtl="1"/>
            <a:r>
              <a:rPr lang="fa-IR" b="1">
                <a:solidFill>
                  <a:srgbClr val="000000"/>
                </a:solidFill>
                <a:latin typeface="Tahoma" pitchFamily="34" charset="0"/>
                <a:cs typeface="B Nazanin" pitchFamily="2" charset="-78"/>
              </a:rPr>
              <a:t>رضايت از خوابگاه دانشجويي</a:t>
            </a:r>
            <a:endParaRPr lang="en-US" b="1">
              <a:solidFill>
                <a:srgbClr val="000000"/>
              </a:solidFill>
              <a:latin typeface="Tahoma" pitchFamily="34" charset="0"/>
              <a:cs typeface="B Nazanin" pitchFamily="2" charset="-78"/>
            </a:endParaRPr>
          </a:p>
        </p:txBody>
      </p:sp>
      <p:sp>
        <p:nvSpPr>
          <p:cNvPr id="27689" name="Slide Number Placeholder 40"/>
          <p:cNvSpPr>
            <a:spLocks noGrp="1"/>
          </p:cNvSpPr>
          <p:nvPr>
            <p:ph type="sldNum" sz="quarter" idx="12"/>
          </p:nvPr>
        </p:nvSpPr>
        <p:spPr>
          <a:noFill/>
        </p:spPr>
        <p:txBody>
          <a:bodyPr/>
          <a:lstStyle/>
          <a:p>
            <a:fld id="{17521A2F-1B8E-4CB2-AB8A-D6600AC711ED}" type="slidenum">
              <a:rPr lang="ar-SA" smtClean="0">
                <a:cs typeface="Arial" pitchFamily="34" charset="0"/>
              </a:rPr>
              <a:pPr/>
              <a:t>38</a:t>
            </a:fld>
            <a:endParaRPr lang="en-US" smtClean="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chor="ctr"/>
          <a:lstStyle/>
          <a:p>
            <a:pPr>
              <a:defRPr/>
            </a:pPr>
            <a:r>
              <a:rPr lang="fa-IR" sz="5400" dirty="0" smtClean="0">
                <a:solidFill>
                  <a:srgbClr val="000000"/>
                </a:solidFill>
                <a:cs typeface="B Titr" pitchFamily="2" charset="-78"/>
              </a:rPr>
              <a:t>شش کلمه استفهام</a:t>
            </a:r>
            <a:endParaRPr lang="en-US" sz="5400" dirty="0" smtClean="0">
              <a:solidFill>
                <a:srgbClr val="000000"/>
              </a:solidFill>
              <a:cs typeface="B Titr" pitchFamily="2" charset="-78"/>
            </a:endParaRPr>
          </a:p>
        </p:txBody>
      </p:sp>
      <p:sp>
        <p:nvSpPr>
          <p:cNvPr id="28675" name="Rectangle 3"/>
          <p:cNvSpPr>
            <a:spLocks noGrp="1" noChangeArrowheads="1"/>
          </p:cNvSpPr>
          <p:nvPr>
            <p:ph type="body" sz="half" idx="1"/>
          </p:nvPr>
        </p:nvSpPr>
        <p:spPr>
          <a:xfrm>
            <a:off x="357188" y="2590800"/>
            <a:ext cx="3929062" cy="2909888"/>
          </a:xfrm>
        </p:spPr>
        <p:txBody>
          <a:bodyPr/>
          <a:lstStyle/>
          <a:p>
            <a:pPr algn="r" rtl="1" eaLnBrk="1" hangingPunct="1"/>
            <a:r>
              <a:rPr lang="fa-IR" sz="4400" smtClean="0">
                <a:solidFill>
                  <a:srgbClr val="FF3300"/>
                </a:solidFill>
                <a:cs typeface="B Nazanin" pitchFamily="2" charset="-78"/>
              </a:rPr>
              <a:t>که</a:t>
            </a:r>
            <a:r>
              <a:rPr lang="fa-IR" sz="4400" smtClean="0">
                <a:cs typeface="B Nazanin" pitchFamily="2" charset="-78"/>
              </a:rPr>
              <a:t> ؟  </a:t>
            </a:r>
            <a:r>
              <a:rPr lang="en-US" sz="4400" smtClean="0">
                <a:solidFill>
                  <a:srgbClr val="0033CC"/>
                </a:solidFill>
                <a:cs typeface="B Nazanin" pitchFamily="2" charset="-78"/>
              </a:rPr>
              <a:t>who</a:t>
            </a:r>
            <a:r>
              <a:rPr lang="en-US" sz="4400" smtClean="0">
                <a:cs typeface="B Nazanin" pitchFamily="2" charset="-78"/>
              </a:rPr>
              <a:t>?</a:t>
            </a:r>
            <a:endParaRPr lang="fa-IR" sz="4400" smtClean="0">
              <a:cs typeface="B Nazanin" pitchFamily="2" charset="-78"/>
            </a:endParaRPr>
          </a:p>
          <a:p>
            <a:pPr algn="r" rtl="1" eaLnBrk="1" hangingPunct="1"/>
            <a:r>
              <a:rPr lang="fa-IR" sz="4400" smtClean="0">
                <a:solidFill>
                  <a:srgbClr val="FF3300"/>
                </a:solidFill>
                <a:cs typeface="B Nazanin" pitchFamily="2" charset="-78"/>
              </a:rPr>
              <a:t>کي</a:t>
            </a:r>
            <a:r>
              <a:rPr lang="fa-IR" sz="4400" smtClean="0">
                <a:cs typeface="B Nazanin" pitchFamily="2" charset="-78"/>
              </a:rPr>
              <a:t> ؟ </a:t>
            </a:r>
            <a:r>
              <a:rPr lang="en-US" sz="4400" smtClean="0">
                <a:solidFill>
                  <a:srgbClr val="0033CC"/>
                </a:solidFill>
                <a:cs typeface="B Nazanin" pitchFamily="2" charset="-78"/>
              </a:rPr>
              <a:t>when</a:t>
            </a:r>
            <a:r>
              <a:rPr lang="en-US" sz="4400" smtClean="0">
                <a:cs typeface="B Nazanin" pitchFamily="2" charset="-78"/>
              </a:rPr>
              <a:t>?</a:t>
            </a:r>
            <a:r>
              <a:rPr lang="fa-IR" sz="4400" smtClean="0">
                <a:cs typeface="B Nazanin" pitchFamily="2" charset="-78"/>
              </a:rPr>
              <a:t> </a:t>
            </a:r>
          </a:p>
          <a:p>
            <a:pPr algn="r" rtl="1" eaLnBrk="1" hangingPunct="1"/>
            <a:r>
              <a:rPr lang="fa-IR" sz="4400" smtClean="0">
                <a:solidFill>
                  <a:srgbClr val="FF3300"/>
                </a:solidFill>
                <a:cs typeface="B Nazanin" pitchFamily="2" charset="-78"/>
              </a:rPr>
              <a:t>کجا</a:t>
            </a:r>
            <a:r>
              <a:rPr lang="fa-IR" sz="4400" smtClean="0">
                <a:cs typeface="B Nazanin" pitchFamily="2" charset="-78"/>
              </a:rPr>
              <a:t> ؟  </a:t>
            </a:r>
            <a:r>
              <a:rPr lang="en-US" sz="4400" smtClean="0">
                <a:solidFill>
                  <a:srgbClr val="0033CC"/>
                </a:solidFill>
                <a:cs typeface="B Nazanin" pitchFamily="2" charset="-78"/>
              </a:rPr>
              <a:t>where</a:t>
            </a:r>
            <a:r>
              <a:rPr lang="en-US" sz="4400" smtClean="0">
                <a:cs typeface="B Nazanin" pitchFamily="2" charset="-78"/>
              </a:rPr>
              <a:t>?</a:t>
            </a:r>
            <a:endParaRPr lang="fa-IR" sz="4400" smtClean="0">
              <a:cs typeface="B Nazanin" pitchFamily="2" charset="-78"/>
            </a:endParaRPr>
          </a:p>
        </p:txBody>
      </p:sp>
      <p:sp>
        <p:nvSpPr>
          <p:cNvPr id="28676" name="Rectangle 4"/>
          <p:cNvSpPr>
            <a:spLocks noGrp="1" noChangeArrowheads="1"/>
          </p:cNvSpPr>
          <p:nvPr>
            <p:ph type="body" sz="half" idx="2"/>
          </p:nvPr>
        </p:nvSpPr>
        <p:spPr>
          <a:xfrm>
            <a:off x="4857750" y="2662238"/>
            <a:ext cx="3962400" cy="2838450"/>
          </a:xfrm>
        </p:spPr>
        <p:txBody>
          <a:bodyPr/>
          <a:lstStyle/>
          <a:p>
            <a:pPr algn="r" rtl="1" eaLnBrk="1" hangingPunct="1"/>
            <a:r>
              <a:rPr lang="fa-IR" sz="4400" smtClean="0">
                <a:solidFill>
                  <a:srgbClr val="FF3300"/>
                </a:solidFill>
                <a:cs typeface="B Nazanin" pitchFamily="2" charset="-78"/>
              </a:rPr>
              <a:t>چگونه</a:t>
            </a:r>
            <a:r>
              <a:rPr lang="fa-IR" sz="4400" smtClean="0">
                <a:cs typeface="B Nazanin" pitchFamily="2" charset="-78"/>
              </a:rPr>
              <a:t>؟  </a:t>
            </a:r>
            <a:r>
              <a:rPr lang="en-US" sz="4400" smtClean="0">
                <a:solidFill>
                  <a:srgbClr val="0033CC"/>
                </a:solidFill>
                <a:cs typeface="B Nazanin" pitchFamily="2" charset="-78"/>
              </a:rPr>
              <a:t>How</a:t>
            </a:r>
            <a:r>
              <a:rPr lang="en-US" sz="4400" smtClean="0">
                <a:cs typeface="B Nazanin" pitchFamily="2" charset="-78"/>
              </a:rPr>
              <a:t>?</a:t>
            </a:r>
            <a:endParaRPr lang="fa-IR" sz="4400" smtClean="0">
              <a:cs typeface="B Nazanin" pitchFamily="2" charset="-78"/>
            </a:endParaRPr>
          </a:p>
          <a:p>
            <a:pPr algn="r" rtl="1" eaLnBrk="1" hangingPunct="1"/>
            <a:r>
              <a:rPr lang="fa-IR" sz="4400" smtClean="0">
                <a:solidFill>
                  <a:srgbClr val="FF3300"/>
                </a:solidFill>
                <a:cs typeface="B Nazanin" pitchFamily="2" charset="-78"/>
              </a:rPr>
              <a:t>چي</a:t>
            </a:r>
            <a:r>
              <a:rPr lang="fa-IR" sz="4400" smtClean="0">
                <a:cs typeface="B Nazanin" pitchFamily="2" charset="-78"/>
              </a:rPr>
              <a:t>؟  </a:t>
            </a:r>
            <a:r>
              <a:rPr lang="en-US" sz="4400" smtClean="0">
                <a:solidFill>
                  <a:srgbClr val="0033CC"/>
                </a:solidFill>
                <a:cs typeface="B Nazanin" pitchFamily="2" charset="-78"/>
              </a:rPr>
              <a:t>what</a:t>
            </a:r>
            <a:r>
              <a:rPr lang="en-US" sz="4400" smtClean="0">
                <a:cs typeface="B Nazanin" pitchFamily="2" charset="-78"/>
              </a:rPr>
              <a:t>?</a:t>
            </a:r>
          </a:p>
          <a:p>
            <a:pPr algn="r" rtl="1" eaLnBrk="1" hangingPunct="1"/>
            <a:r>
              <a:rPr lang="fa-IR" sz="4400" smtClean="0">
                <a:solidFill>
                  <a:srgbClr val="FF3300"/>
                </a:solidFill>
                <a:cs typeface="B Nazanin" pitchFamily="2" charset="-78"/>
              </a:rPr>
              <a:t>چرا</a:t>
            </a:r>
            <a:r>
              <a:rPr lang="fa-IR" sz="4400" smtClean="0">
                <a:cs typeface="B Nazanin" pitchFamily="2" charset="-78"/>
              </a:rPr>
              <a:t> ؟  </a:t>
            </a:r>
            <a:r>
              <a:rPr lang="en-US" sz="4400" smtClean="0">
                <a:solidFill>
                  <a:srgbClr val="0033CC"/>
                </a:solidFill>
                <a:cs typeface="B Nazanin" pitchFamily="2" charset="-78"/>
              </a:rPr>
              <a:t>why</a:t>
            </a:r>
            <a:r>
              <a:rPr lang="en-US" sz="4400" smtClean="0">
                <a:cs typeface="B Nazanin" pitchFamily="2" charset="-78"/>
              </a:rPr>
              <a:t>?</a:t>
            </a:r>
            <a:endParaRPr lang="fa-IR" sz="4400" smtClean="0">
              <a:cs typeface="B Nazanin" pitchFamily="2" charset="-78"/>
            </a:endParaRPr>
          </a:p>
          <a:p>
            <a:pPr algn="r" rtl="1" eaLnBrk="1" hangingPunct="1"/>
            <a:endParaRPr lang="en-US" sz="4400" smtClean="0">
              <a:cs typeface="B Nazanin" pitchFamily="2" charset="-78"/>
            </a:endParaRPr>
          </a:p>
        </p:txBody>
      </p:sp>
      <p:sp>
        <p:nvSpPr>
          <p:cNvPr id="28677" name="Slide Number Placeholder 4"/>
          <p:cNvSpPr>
            <a:spLocks noGrp="1"/>
          </p:cNvSpPr>
          <p:nvPr>
            <p:ph type="sldNum" sz="quarter" idx="12"/>
          </p:nvPr>
        </p:nvSpPr>
        <p:spPr>
          <a:noFill/>
        </p:spPr>
        <p:txBody>
          <a:bodyPr/>
          <a:lstStyle/>
          <a:p>
            <a:fld id="{CBF12A7C-5465-4FB9-AE3F-99959C222A43}" type="slidenum">
              <a:rPr lang="ar-SA" smtClean="0">
                <a:cs typeface="Arial" pitchFamily="34" charset="0"/>
              </a:rPr>
              <a:pPr/>
              <a:t>39</a:t>
            </a:fld>
            <a:endParaRPr lang="en-US" smtClean="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Scientometric</a:t>
            </a:r>
            <a:endParaRPr lang="fa-IR" dirty="0"/>
          </a:p>
        </p:txBody>
      </p:sp>
      <p:sp>
        <p:nvSpPr>
          <p:cNvPr id="3" name="TextBox 2"/>
          <p:cNvSpPr txBox="1"/>
          <p:nvPr/>
        </p:nvSpPr>
        <p:spPr>
          <a:xfrm>
            <a:off x="500034" y="1571612"/>
            <a:ext cx="7429552" cy="1661993"/>
          </a:xfrm>
          <a:prstGeom prst="rect">
            <a:avLst/>
          </a:prstGeom>
          <a:noFill/>
        </p:spPr>
        <p:txBody>
          <a:bodyPr wrap="square" rtlCol="1">
            <a:spAutoFit/>
          </a:bodyPr>
          <a:lstStyle/>
          <a:p>
            <a:pPr algn="just"/>
            <a:r>
              <a:rPr lang="fa-IR" sz="2800" b="1" dirty="0" smtClean="0">
                <a:cs typeface="2  Kamran" pitchFamily="2" charset="-78"/>
              </a:rPr>
              <a:t>علم‌سنجی، علم سنجش و تحلیل علم است. علم‌سنجی در عمل بیشتر با استفاده از روشهای کتاب‌سنجی انجام می‌شود و مبتنی بر تحلیل استنادی است.</a:t>
            </a:r>
          </a:p>
          <a:p>
            <a:pPr algn="just"/>
            <a:endParaRPr lang="fa-IR" sz="2800" b="1" dirty="0" smtClean="0">
              <a:cs typeface="2  Kamran" pitchFamily="2" charset="-78"/>
            </a:endParaRPr>
          </a:p>
          <a:p>
            <a:endParaRPr lang="fa-IR" dirty="0"/>
          </a:p>
        </p:txBody>
      </p:sp>
      <p:sp>
        <p:nvSpPr>
          <p:cNvPr id="4" name="Slide Number Placeholder 3"/>
          <p:cNvSpPr>
            <a:spLocks noGrp="1"/>
          </p:cNvSpPr>
          <p:nvPr>
            <p:ph type="sldNum" sz="quarter" idx="11"/>
          </p:nvPr>
        </p:nvSpPr>
        <p:spPr/>
        <p:txBody>
          <a:bodyPr/>
          <a:lstStyle/>
          <a:p>
            <a:fld id="{C7BD29C1-8945-4B8A-A562-BA5086A58FF5}" type="slidenum">
              <a:rPr lang="fa-IR" smtClean="0"/>
              <a:pPr/>
              <a:t>4</a:t>
            </a:fld>
            <a:endParaRPr lang="fa-IR"/>
          </a:p>
        </p:txBody>
      </p:sp>
      <p:pic>
        <p:nvPicPr>
          <p:cNvPr id="1026" name="Picture 2" descr="C:\Users\Alireza\Desktop\index.jpg"/>
          <p:cNvPicPr>
            <a:picLocks noChangeAspect="1" noChangeArrowheads="1"/>
          </p:cNvPicPr>
          <p:nvPr/>
        </p:nvPicPr>
        <p:blipFill>
          <a:blip r:embed="rId2"/>
          <a:srcRect/>
          <a:stretch>
            <a:fillRect/>
          </a:stretch>
        </p:blipFill>
        <p:spPr bwMode="auto">
          <a:xfrm>
            <a:off x="2500298" y="2714620"/>
            <a:ext cx="3695710" cy="327644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40</a:t>
            </a:fld>
            <a:endParaRPr lang="fa-IR"/>
          </a:p>
        </p:txBody>
      </p:sp>
      <p:pic>
        <p:nvPicPr>
          <p:cNvPr id="29698" name="Picture 2" descr="D:\ISI\XnView 1.9.png"/>
          <p:cNvPicPr>
            <a:picLocks noChangeAspect="1" noChangeArrowheads="1"/>
          </p:cNvPicPr>
          <p:nvPr/>
        </p:nvPicPr>
        <p:blipFill>
          <a:blip r:embed="rId2"/>
          <a:srcRect/>
          <a:stretch>
            <a:fillRect/>
          </a:stretch>
        </p:blipFill>
        <p:spPr bwMode="auto">
          <a:xfrm>
            <a:off x="1214414" y="1000108"/>
            <a:ext cx="2357454" cy="2357454"/>
          </a:xfrm>
          <a:prstGeom prst="rect">
            <a:avLst/>
          </a:prstGeom>
          <a:noFill/>
        </p:spPr>
      </p:pic>
      <p:sp>
        <p:nvSpPr>
          <p:cNvPr id="4" name="TextBox 3"/>
          <p:cNvSpPr txBox="1"/>
          <p:nvPr/>
        </p:nvSpPr>
        <p:spPr>
          <a:xfrm>
            <a:off x="4857752" y="500042"/>
            <a:ext cx="3286148" cy="461665"/>
          </a:xfrm>
          <a:prstGeom prst="rect">
            <a:avLst/>
          </a:prstGeom>
          <a:noFill/>
        </p:spPr>
        <p:txBody>
          <a:bodyPr wrap="square" rtlCol="1">
            <a:spAutoFit/>
          </a:bodyPr>
          <a:lstStyle/>
          <a:p>
            <a:pPr algn="ctr"/>
            <a:r>
              <a:rPr lang="fa-IR" sz="2400" b="1" dirty="0" smtClean="0">
                <a:cs typeface="2  Kamran" pitchFamily="2" charset="-78"/>
              </a:rPr>
              <a:t>روشهای جمع آوری اطلاعات</a:t>
            </a:r>
            <a:endParaRPr lang="fa-IR" sz="2400" b="1" dirty="0">
              <a:cs typeface="2  Kamran" pitchFamily="2" charset="-78"/>
            </a:endParaRPr>
          </a:p>
        </p:txBody>
      </p:sp>
      <p:pic>
        <p:nvPicPr>
          <p:cNvPr id="29699" name="Picture 3" descr="D:\ISI\56232155194204155175854247641714566213.jpg"/>
          <p:cNvPicPr>
            <a:picLocks noChangeAspect="1" noChangeArrowheads="1"/>
          </p:cNvPicPr>
          <p:nvPr/>
        </p:nvPicPr>
        <p:blipFill>
          <a:blip r:embed="rId3"/>
          <a:srcRect/>
          <a:stretch>
            <a:fillRect/>
          </a:stretch>
        </p:blipFill>
        <p:spPr bwMode="auto">
          <a:xfrm>
            <a:off x="1928794" y="4071942"/>
            <a:ext cx="1714500" cy="2000250"/>
          </a:xfrm>
          <a:prstGeom prst="rect">
            <a:avLst/>
          </a:prstGeom>
          <a:noFill/>
        </p:spPr>
      </p:pic>
      <p:pic>
        <p:nvPicPr>
          <p:cNvPr id="29700" name="Picture 4" descr="D:\ISI\Survey-Graphic.png"/>
          <p:cNvPicPr>
            <a:picLocks noChangeAspect="1" noChangeArrowheads="1"/>
          </p:cNvPicPr>
          <p:nvPr/>
        </p:nvPicPr>
        <p:blipFill>
          <a:blip r:embed="rId4"/>
          <a:srcRect/>
          <a:stretch>
            <a:fillRect/>
          </a:stretch>
        </p:blipFill>
        <p:spPr bwMode="auto">
          <a:xfrm>
            <a:off x="5000628" y="3714752"/>
            <a:ext cx="2547942" cy="2477874"/>
          </a:xfrm>
          <a:prstGeom prst="rect">
            <a:avLst/>
          </a:prstGeom>
          <a:noFill/>
        </p:spPr>
      </p:pic>
      <p:pic>
        <p:nvPicPr>
          <p:cNvPr id="29701" name="Picture 5" descr="D:\ISI\documentmanagement1.300x2251.jpg"/>
          <p:cNvPicPr>
            <a:picLocks noChangeAspect="1" noChangeArrowheads="1"/>
          </p:cNvPicPr>
          <p:nvPr/>
        </p:nvPicPr>
        <p:blipFill>
          <a:blip r:embed="rId5"/>
          <a:srcRect/>
          <a:stretch>
            <a:fillRect/>
          </a:stretch>
        </p:blipFill>
        <p:spPr bwMode="auto">
          <a:xfrm>
            <a:off x="5000628" y="1500174"/>
            <a:ext cx="2857500" cy="2143125"/>
          </a:xfrm>
          <a:prstGeom prst="rect">
            <a:avLst/>
          </a:prstGeom>
          <a:noFill/>
        </p:spPr>
      </p:pic>
      <p:sp>
        <p:nvSpPr>
          <p:cNvPr id="8" name="Rectangle 7"/>
          <p:cNvSpPr/>
          <p:nvPr/>
        </p:nvSpPr>
        <p:spPr>
          <a:xfrm>
            <a:off x="500034" y="6000768"/>
            <a:ext cx="1343637" cy="369332"/>
          </a:xfrm>
          <a:prstGeom prst="rect">
            <a:avLst/>
          </a:prstGeom>
        </p:spPr>
        <p:txBody>
          <a:bodyPr wrap="none">
            <a:spAutoFit/>
          </a:bodyPr>
          <a:lstStyle/>
          <a:p>
            <a:r>
              <a:rPr lang="en-US" b="1" dirty="0" smtClean="0">
                <a:cs typeface="Lotus" pitchFamily="2" charset="-78"/>
              </a:rPr>
              <a:t>interview</a:t>
            </a:r>
            <a:endParaRPr lang="fa-IR" dirty="0"/>
          </a:p>
        </p:txBody>
      </p:sp>
      <p:sp>
        <p:nvSpPr>
          <p:cNvPr id="9" name="Rectangle 8"/>
          <p:cNvSpPr/>
          <p:nvPr/>
        </p:nvSpPr>
        <p:spPr>
          <a:xfrm>
            <a:off x="428596" y="3071810"/>
            <a:ext cx="1608133" cy="369332"/>
          </a:xfrm>
          <a:prstGeom prst="rect">
            <a:avLst/>
          </a:prstGeom>
        </p:spPr>
        <p:txBody>
          <a:bodyPr wrap="none">
            <a:spAutoFit/>
          </a:bodyPr>
          <a:lstStyle/>
          <a:p>
            <a:r>
              <a:rPr lang="en-US" b="1" dirty="0" smtClean="0">
                <a:cs typeface="Lotus" pitchFamily="2" charset="-78"/>
              </a:rPr>
              <a:t>observation</a:t>
            </a:r>
            <a:endParaRPr lang="fa-IR" dirty="0"/>
          </a:p>
        </p:txBody>
      </p:sp>
      <p:sp>
        <p:nvSpPr>
          <p:cNvPr id="10" name="Rectangle 9"/>
          <p:cNvSpPr/>
          <p:nvPr/>
        </p:nvSpPr>
        <p:spPr>
          <a:xfrm>
            <a:off x="6000760" y="6072206"/>
            <a:ext cx="1976823" cy="369332"/>
          </a:xfrm>
          <a:prstGeom prst="rect">
            <a:avLst/>
          </a:prstGeom>
        </p:spPr>
        <p:txBody>
          <a:bodyPr wrap="none">
            <a:spAutoFit/>
          </a:bodyPr>
          <a:lstStyle/>
          <a:p>
            <a:r>
              <a:rPr lang="en-US" b="1" dirty="0" smtClean="0">
                <a:cs typeface="Lotus" pitchFamily="2" charset="-78"/>
              </a:rPr>
              <a:t>questionnaires</a:t>
            </a:r>
            <a:endParaRPr lang="fa-IR" dirty="0"/>
          </a:p>
        </p:txBody>
      </p:sp>
      <p:sp>
        <p:nvSpPr>
          <p:cNvPr id="11" name="Rectangle 10"/>
          <p:cNvSpPr/>
          <p:nvPr/>
        </p:nvSpPr>
        <p:spPr>
          <a:xfrm>
            <a:off x="6215074" y="3500438"/>
            <a:ext cx="2424061" cy="369332"/>
          </a:xfrm>
          <a:prstGeom prst="rect">
            <a:avLst/>
          </a:prstGeom>
        </p:spPr>
        <p:txBody>
          <a:bodyPr wrap="none">
            <a:spAutoFit/>
          </a:bodyPr>
          <a:lstStyle/>
          <a:p>
            <a:r>
              <a:rPr lang="en-US" b="1" dirty="0" smtClean="0">
                <a:cs typeface="Lotus" pitchFamily="2" charset="-78"/>
              </a:rPr>
              <a:t>document analysis</a:t>
            </a:r>
            <a:endParaRPr lang="fa-I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333375"/>
            <a:ext cx="8147050" cy="490538"/>
          </a:xfrm>
        </p:spPr>
        <p:txBody>
          <a:bodyPr>
            <a:normAutofit fontScale="90000"/>
          </a:bodyPr>
          <a:lstStyle/>
          <a:p>
            <a:pPr algn="just"/>
            <a:r>
              <a:rPr lang="ar-SA" sz="3200" b="1" dirty="0">
                <a:solidFill>
                  <a:schemeClr val="tx1"/>
                </a:solidFill>
                <a:effectLst>
                  <a:outerShdw blurRad="38100" dist="38100" dir="2700000" algn="tl">
                    <a:srgbClr val="FFFFFF"/>
                  </a:outerShdw>
                </a:effectLst>
                <a:cs typeface="2  Zar" pitchFamily="2" charset="-78"/>
              </a:rPr>
              <a:t>تقسيم‌بندي متون </a:t>
            </a:r>
            <a:r>
              <a:rPr lang="ar-SA" sz="3200" b="1" dirty="0" smtClean="0">
                <a:solidFill>
                  <a:schemeClr val="tx1"/>
                </a:solidFill>
                <a:effectLst>
                  <a:outerShdw blurRad="38100" dist="38100" dir="2700000" algn="tl">
                    <a:srgbClr val="FFFFFF"/>
                  </a:outerShdw>
                </a:effectLst>
                <a:cs typeface="2  Zar" pitchFamily="2" charset="-78"/>
              </a:rPr>
              <a:t>علمي</a:t>
            </a:r>
            <a:endParaRPr lang="en-US" sz="3200" b="1" dirty="0">
              <a:solidFill>
                <a:schemeClr val="tx1"/>
              </a:solidFill>
              <a:effectLst>
                <a:outerShdw blurRad="38100" dist="38100" dir="2700000" algn="tl">
                  <a:srgbClr val="FFFFFF"/>
                </a:outerShdw>
              </a:effectLst>
              <a:cs typeface="2  Zar" pitchFamily="2" charset="-78"/>
            </a:endParaRPr>
          </a:p>
        </p:txBody>
      </p:sp>
      <p:sp>
        <p:nvSpPr>
          <p:cNvPr id="3075" name="Rectangle 3"/>
          <p:cNvSpPr>
            <a:spLocks noGrp="1" noChangeArrowheads="1"/>
          </p:cNvSpPr>
          <p:nvPr>
            <p:ph type="body" idx="1"/>
          </p:nvPr>
        </p:nvSpPr>
        <p:spPr>
          <a:xfrm>
            <a:off x="179388" y="836613"/>
            <a:ext cx="8393140" cy="6021387"/>
          </a:xfrm>
        </p:spPr>
        <p:txBody>
          <a:bodyPr/>
          <a:lstStyle/>
          <a:p>
            <a:pPr>
              <a:lnSpc>
                <a:spcPct val="90000"/>
              </a:lnSpc>
              <a:buFont typeface="Wingdings" pitchFamily="2" charset="2"/>
              <a:buNone/>
            </a:pPr>
            <a:r>
              <a:rPr lang="ar-SA" sz="2000" dirty="0">
                <a:cs typeface="2  Zar" pitchFamily="2" charset="-78"/>
              </a:rPr>
              <a:t>متون علمي كه در حال حاضر به دو صورت چاپي و الكترونيكي (</a:t>
            </a:r>
            <a:r>
              <a:rPr lang="en-US" sz="2000" dirty="0">
                <a:cs typeface="2  Zar" pitchFamily="2" charset="-78"/>
              </a:rPr>
              <a:t>CD</a:t>
            </a:r>
            <a:r>
              <a:rPr lang="ar-SA" sz="2000" dirty="0">
                <a:cs typeface="2  Zar" pitchFamily="2" charset="-78"/>
              </a:rPr>
              <a:t> ها ، اينترنت و </a:t>
            </a:r>
            <a:r>
              <a:rPr lang="en-US" sz="2000" dirty="0">
                <a:latin typeface="Arial"/>
                <a:cs typeface="2  Zar" pitchFamily="2" charset="-78"/>
              </a:rPr>
              <a:t>…</a:t>
            </a:r>
            <a:r>
              <a:rPr lang="ar-SA" sz="2000" dirty="0">
                <a:cs typeface="2  Zar" pitchFamily="2" charset="-78"/>
              </a:rPr>
              <a:t>) تهيه و منتشر مي‌شوند را مي‌توان به دو دسته تقسيم كرد. </a:t>
            </a:r>
          </a:p>
          <a:p>
            <a:pPr>
              <a:lnSpc>
                <a:spcPct val="90000"/>
              </a:lnSpc>
              <a:buFont typeface="Wingdings" pitchFamily="2" charset="2"/>
              <a:buNone/>
            </a:pPr>
            <a:r>
              <a:rPr lang="fa-IR" sz="2800" b="1" dirty="0">
                <a:cs typeface="2  Zar" pitchFamily="2" charset="-78"/>
              </a:rPr>
              <a:t>  </a:t>
            </a:r>
            <a:r>
              <a:rPr lang="en-US" sz="2800" b="1" dirty="0">
                <a:cs typeface="2  Zar" pitchFamily="2" charset="-78"/>
              </a:rPr>
              <a:t> </a:t>
            </a:r>
            <a:r>
              <a:rPr lang="ar-SA" sz="2800" b="1" dirty="0">
                <a:cs typeface="2  Zar" pitchFamily="2" charset="-78"/>
              </a:rPr>
              <a:t>الف : </a:t>
            </a:r>
          </a:p>
          <a:p>
            <a:pPr>
              <a:lnSpc>
                <a:spcPct val="90000"/>
              </a:lnSpc>
              <a:buFont typeface="Wingdings" pitchFamily="2" charset="2"/>
              <a:buNone/>
            </a:pPr>
            <a:r>
              <a:rPr lang="en-US" sz="2000" dirty="0">
                <a:cs typeface="2  Zar" pitchFamily="2" charset="-78"/>
              </a:rPr>
              <a:t>1              </a:t>
            </a:r>
            <a:r>
              <a:rPr lang="ar-SA" sz="2000" dirty="0">
                <a:cs typeface="2  Zar" pitchFamily="2" charset="-78"/>
              </a:rPr>
              <a:t>- دائر المعارفها </a:t>
            </a:r>
            <a:r>
              <a:rPr lang="en-US" sz="2000" dirty="0" err="1">
                <a:cs typeface="2  Zar" pitchFamily="2" charset="-78"/>
              </a:rPr>
              <a:t>Encyclopaedia</a:t>
            </a:r>
            <a:r>
              <a:rPr lang="ar-SA" sz="2000" dirty="0">
                <a:cs typeface="2  Zar" pitchFamily="2" charset="-78"/>
              </a:rPr>
              <a:t> كه خود به دو دسته عمومي و اختصاصي تقسيم مي‌شوند. </a:t>
            </a:r>
          </a:p>
          <a:p>
            <a:pPr>
              <a:lnSpc>
                <a:spcPct val="90000"/>
              </a:lnSpc>
              <a:buFont typeface="Wingdings" pitchFamily="2" charset="2"/>
              <a:buNone/>
            </a:pPr>
            <a:r>
              <a:rPr lang="fa-IR" sz="2000" dirty="0">
                <a:cs typeface="2  Zar" pitchFamily="2" charset="-78"/>
              </a:rPr>
              <a:t>           </a:t>
            </a:r>
            <a:r>
              <a:rPr lang="en-US" sz="2000" dirty="0">
                <a:cs typeface="2  Zar" pitchFamily="2" charset="-78"/>
              </a:rPr>
              <a:t>-2  </a:t>
            </a:r>
            <a:r>
              <a:rPr lang="ar-SA" sz="2000" dirty="0">
                <a:cs typeface="2  Zar" pitchFamily="2" charset="-78"/>
              </a:rPr>
              <a:t> دستنامه‌ها </a:t>
            </a:r>
            <a:r>
              <a:rPr lang="en-US" sz="2000" dirty="0">
                <a:cs typeface="2  Zar" pitchFamily="2" charset="-78"/>
              </a:rPr>
              <a:t>Hand books</a:t>
            </a:r>
            <a:endParaRPr lang="ar-SA" sz="2000" dirty="0">
              <a:cs typeface="2  Zar" pitchFamily="2" charset="-78"/>
            </a:endParaRPr>
          </a:p>
          <a:p>
            <a:pPr>
              <a:lnSpc>
                <a:spcPct val="90000"/>
              </a:lnSpc>
              <a:buFont typeface="Wingdings" pitchFamily="2" charset="2"/>
              <a:buNone/>
            </a:pPr>
            <a:r>
              <a:rPr lang="en-US" sz="2000" dirty="0">
                <a:cs typeface="2  Zar" pitchFamily="2" charset="-78"/>
              </a:rPr>
              <a:t> -3              </a:t>
            </a:r>
            <a:r>
              <a:rPr lang="ar-SA" sz="2000" dirty="0">
                <a:cs typeface="2  Zar" pitchFamily="2" charset="-78"/>
              </a:rPr>
              <a:t>فرهنگ‌ها ، </a:t>
            </a:r>
            <a:r>
              <a:rPr lang="en-US" sz="2000" dirty="0">
                <a:cs typeface="2  Zar" pitchFamily="2" charset="-78"/>
              </a:rPr>
              <a:t>Dictionary</a:t>
            </a:r>
            <a:r>
              <a:rPr lang="ar-SA" sz="2000" dirty="0">
                <a:cs typeface="2  Zar" pitchFamily="2" charset="-78"/>
              </a:rPr>
              <a:t> ها كه شامل انواع عمومي و اختصاصي هستند. </a:t>
            </a:r>
          </a:p>
          <a:p>
            <a:pPr>
              <a:lnSpc>
                <a:spcPct val="90000"/>
              </a:lnSpc>
              <a:buFont typeface="Wingdings" pitchFamily="2" charset="2"/>
              <a:buNone/>
            </a:pPr>
            <a:r>
              <a:rPr lang="en-US" b="1" dirty="0">
                <a:cs typeface="2  Zar" pitchFamily="2" charset="-78"/>
              </a:rPr>
              <a:t>    </a:t>
            </a:r>
            <a:r>
              <a:rPr lang="ar-SA" b="1" dirty="0">
                <a:cs typeface="2  Zar" pitchFamily="2" charset="-78"/>
              </a:rPr>
              <a:t>ب </a:t>
            </a:r>
            <a:r>
              <a:rPr lang="ar-SA" sz="2800" b="1" dirty="0">
                <a:cs typeface="2  Zar" pitchFamily="2" charset="-78"/>
              </a:rPr>
              <a:t>:</a:t>
            </a:r>
          </a:p>
          <a:p>
            <a:pPr>
              <a:lnSpc>
                <a:spcPct val="90000"/>
              </a:lnSpc>
              <a:buFont typeface="Wingdings" pitchFamily="2" charset="2"/>
              <a:buNone/>
            </a:pPr>
            <a:r>
              <a:rPr lang="en-US" sz="2000" dirty="0">
                <a:cs typeface="2  Zar" pitchFamily="2" charset="-78"/>
              </a:rPr>
              <a:t>-1                </a:t>
            </a:r>
            <a:r>
              <a:rPr lang="fa-IR" sz="2000" dirty="0">
                <a:cs typeface="2  Zar" pitchFamily="2" charset="-78"/>
              </a:rPr>
              <a:t>ک</a:t>
            </a:r>
            <a:r>
              <a:rPr lang="ar-SA" sz="2000" dirty="0">
                <a:cs typeface="2  Zar" pitchFamily="2" charset="-78"/>
              </a:rPr>
              <a:t>تاب‌ها </a:t>
            </a:r>
          </a:p>
          <a:p>
            <a:pPr>
              <a:lnSpc>
                <a:spcPct val="90000"/>
              </a:lnSpc>
              <a:buFont typeface="Wingdings" pitchFamily="2" charset="2"/>
              <a:buNone/>
            </a:pPr>
            <a:r>
              <a:rPr lang="en-US" sz="2000" dirty="0">
                <a:cs typeface="2  Zar" pitchFamily="2" charset="-78"/>
              </a:rPr>
              <a:t>2                </a:t>
            </a:r>
            <a:r>
              <a:rPr lang="ar-SA" sz="2000" dirty="0">
                <a:cs typeface="2  Zar" pitchFamily="2" charset="-78"/>
              </a:rPr>
              <a:t>- نشريات دوره‌اي </a:t>
            </a:r>
            <a:r>
              <a:rPr lang="en-US" sz="2000" dirty="0" err="1">
                <a:cs typeface="2  Zar" pitchFamily="2" charset="-78"/>
              </a:rPr>
              <a:t>Perodicals</a:t>
            </a:r>
            <a:endParaRPr lang="ar-SA" sz="2000" dirty="0">
              <a:cs typeface="2  Zar" pitchFamily="2" charset="-78"/>
            </a:endParaRPr>
          </a:p>
          <a:p>
            <a:pPr>
              <a:lnSpc>
                <a:spcPct val="90000"/>
              </a:lnSpc>
              <a:buFont typeface="Wingdings" pitchFamily="2" charset="2"/>
              <a:buNone/>
            </a:pPr>
            <a:r>
              <a:rPr lang="en-US" sz="2000" dirty="0">
                <a:cs typeface="2  Zar" pitchFamily="2" charset="-78"/>
              </a:rPr>
              <a:t>-3                </a:t>
            </a:r>
            <a:r>
              <a:rPr lang="ar-SA" sz="2000" dirty="0">
                <a:cs typeface="2  Zar" pitchFamily="2" charset="-78"/>
              </a:rPr>
              <a:t>رساله‌هاي تحقيقي </a:t>
            </a:r>
            <a:endParaRPr lang="fa-IR" sz="2000" dirty="0">
              <a:cs typeface="2  Zar" pitchFamily="2" charset="-78"/>
            </a:endParaRPr>
          </a:p>
          <a:p>
            <a:pPr>
              <a:lnSpc>
                <a:spcPct val="90000"/>
              </a:lnSpc>
              <a:buFont typeface="Wingdings" pitchFamily="2" charset="2"/>
              <a:buNone/>
            </a:pPr>
            <a:r>
              <a:rPr lang="en-US" sz="2000" dirty="0">
                <a:cs typeface="2  Zar" pitchFamily="2" charset="-78"/>
              </a:rPr>
              <a:t>4                </a:t>
            </a:r>
            <a:r>
              <a:rPr lang="ar-SA" sz="2000" dirty="0">
                <a:cs typeface="2  Zar" pitchFamily="2" charset="-78"/>
              </a:rPr>
              <a:t>-</a:t>
            </a:r>
            <a:r>
              <a:rPr lang="en-US" sz="2000" dirty="0">
                <a:cs typeface="2  Zar" pitchFamily="2" charset="-78"/>
              </a:rPr>
              <a:t> </a:t>
            </a:r>
            <a:r>
              <a:rPr lang="ar-SA" sz="2000" dirty="0">
                <a:cs typeface="2  Zar" pitchFamily="2" charset="-78"/>
              </a:rPr>
              <a:t> گزارش‌هاي فني </a:t>
            </a:r>
          </a:p>
          <a:p>
            <a:pPr>
              <a:lnSpc>
                <a:spcPct val="90000"/>
              </a:lnSpc>
              <a:buFont typeface="Wingdings" pitchFamily="2" charset="2"/>
              <a:buNone/>
            </a:pPr>
            <a:r>
              <a:rPr lang="en-US" sz="2000" dirty="0">
                <a:cs typeface="2  Zar" pitchFamily="2" charset="-78"/>
              </a:rPr>
              <a:t>5                </a:t>
            </a:r>
            <a:r>
              <a:rPr lang="ar-SA" sz="2000" dirty="0">
                <a:cs typeface="2  Zar" pitchFamily="2" charset="-78"/>
              </a:rPr>
              <a:t>- خلاصه مذاكرات كنفرانس‌هاي علمي </a:t>
            </a:r>
          </a:p>
          <a:p>
            <a:pPr>
              <a:lnSpc>
                <a:spcPct val="90000"/>
              </a:lnSpc>
              <a:buFont typeface="Wingdings" pitchFamily="2" charset="2"/>
              <a:buNone/>
            </a:pPr>
            <a:r>
              <a:rPr lang="en-US" sz="2000" dirty="0">
                <a:cs typeface="2  Zar" pitchFamily="2" charset="-78"/>
              </a:rPr>
              <a:t>6                </a:t>
            </a:r>
            <a:r>
              <a:rPr lang="ar-SA" sz="2000" dirty="0">
                <a:cs typeface="2  Zar" pitchFamily="2" charset="-78"/>
              </a:rPr>
              <a:t>- سندهاي ثبت اختراع </a:t>
            </a:r>
            <a:endParaRPr lang="fa-IR" sz="2000" dirty="0">
              <a:cs typeface="2  Zar" pitchFamily="2" charset="-78"/>
            </a:endParaRPr>
          </a:p>
          <a:p>
            <a:pPr>
              <a:lnSpc>
                <a:spcPct val="90000"/>
              </a:lnSpc>
              <a:buFont typeface="Wingdings" pitchFamily="2" charset="2"/>
              <a:buNone/>
            </a:pPr>
            <a:r>
              <a:rPr lang="fa-IR" sz="2000" dirty="0">
                <a:cs typeface="2  Zar" pitchFamily="2" charset="-78"/>
              </a:rPr>
              <a:t>                7- گزارشهای علمی</a:t>
            </a:r>
            <a:endParaRPr lang="en-US" sz="2000" dirty="0">
              <a:cs typeface="2  Za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42</a:t>
            </a:fld>
            <a:endParaRPr lang="fa-IR"/>
          </a:p>
        </p:txBody>
      </p:sp>
      <p:pic>
        <p:nvPicPr>
          <p:cNvPr id="30722" name="Picture 2" descr="D:\ISI\ethics.jpg"/>
          <p:cNvPicPr>
            <a:picLocks noChangeAspect="1" noChangeArrowheads="1"/>
          </p:cNvPicPr>
          <p:nvPr/>
        </p:nvPicPr>
        <p:blipFill>
          <a:blip r:embed="rId3"/>
          <a:srcRect/>
          <a:stretch>
            <a:fillRect/>
          </a:stretch>
        </p:blipFill>
        <p:spPr bwMode="auto">
          <a:xfrm>
            <a:off x="857224" y="1000108"/>
            <a:ext cx="2538418" cy="2759150"/>
          </a:xfrm>
          <a:prstGeom prst="rect">
            <a:avLst/>
          </a:prstGeom>
          <a:noFill/>
        </p:spPr>
      </p:pic>
      <p:sp>
        <p:nvSpPr>
          <p:cNvPr id="4" name="TextBox 3"/>
          <p:cNvSpPr txBox="1"/>
          <p:nvPr/>
        </p:nvSpPr>
        <p:spPr>
          <a:xfrm>
            <a:off x="3643306" y="642918"/>
            <a:ext cx="4572032" cy="523220"/>
          </a:xfrm>
          <a:prstGeom prst="rect">
            <a:avLst/>
          </a:prstGeom>
          <a:noFill/>
        </p:spPr>
        <p:txBody>
          <a:bodyPr wrap="square" rtlCol="1">
            <a:spAutoFit/>
          </a:bodyPr>
          <a:lstStyle/>
          <a:p>
            <a:pPr algn="ctr"/>
            <a:r>
              <a:rPr lang="fa-IR" sz="2800" b="1" dirty="0" smtClean="0">
                <a:cs typeface="2  Kamran" pitchFamily="2" charset="-78"/>
              </a:rPr>
              <a:t>ملاحظات اخلاقی</a:t>
            </a:r>
            <a:endParaRPr lang="fa-IR" sz="2800" b="1" dirty="0">
              <a:cs typeface="2  Kamran" pitchFamily="2" charset="-78"/>
            </a:endParaRPr>
          </a:p>
        </p:txBody>
      </p:sp>
      <p:pic>
        <p:nvPicPr>
          <p:cNvPr id="30723" name="Picture 3" descr="D:\ISI\A0483678.jpg"/>
          <p:cNvPicPr>
            <a:picLocks noChangeAspect="1" noChangeArrowheads="1"/>
          </p:cNvPicPr>
          <p:nvPr/>
        </p:nvPicPr>
        <p:blipFill>
          <a:blip r:embed="rId4"/>
          <a:srcRect/>
          <a:stretch>
            <a:fillRect/>
          </a:stretch>
        </p:blipFill>
        <p:spPr bwMode="auto">
          <a:xfrm>
            <a:off x="5000628" y="5000636"/>
            <a:ext cx="2381250" cy="1428750"/>
          </a:xfrm>
          <a:prstGeom prst="rect">
            <a:avLst/>
          </a:prstGeom>
          <a:noFill/>
        </p:spPr>
      </p:pic>
      <p:sp>
        <p:nvSpPr>
          <p:cNvPr id="6" name="Rectangle 5"/>
          <p:cNvSpPr/>
          <p:nvPr/>
        </p:nvSpPr>
        <p:spPr>
          <a:xfrm>
            <a:off x="3786214" y="1142984"/>
            <a:ext cx="4572000" cy="3785652"/>
          </a:xfrm>
          <a:prstGeom prst="rect">
            <a:avLst/>
          </a:prstGeom>
        </p:spPr>
        <p:txBody>
          <a:bodyPr>
            <a:spAutoFit/>
          </a:bodyPr>
          <a:lstStyle/>
          <a:p>
            <a:pPr algn="just">
              <a:lnSpc>
                <a:spcPct val="150000"/>
              </a:lnSpc>
              <a:defRPr/>
            </a:pPr>
            <a:r>
              <a:rPr lang="ar-SA" sz="2400" dirty="0" smtClean="0">
                <a:cs typeface="B Nazanin" pitchFamily="2" charset="-78"/>
              </a:rPr>
              <a:t>ملاحظات اخلاقي به مجموعه قواعد و دستورالعمل هايي اطلاق مي شود كه به منظور جلوگيري از امكان بروز آسيب به ديگران بايد مورد توجه قرار گيرد. ملاحظات اخلاقي از انتخاب موضوع تحقيق آغاز و تا نوشتن گزارش تحقيق ادامه مي يابد.</a:t>
            </a:r>
          </a:p>
          <a:p>
            <a:pPr>
              <a:defRPr/>
            </a:pPr>
            <a:r>
              <a:rPr lang="en-US" sz="2400" dirty="0" smtClean="0"/>
              <a:t> </a:t>
            </a:r>
            <a:endParaRPr lang="fa-IR"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43</a:t>
            </a:fld>
            <a:endParaRPr lang="fa-IR"/>
          </a:p>
        </p:txBody>
      </p:sp>
      <p:pic>
        <p:nvPicPr>
          <p:cNvPr id="31746" name="Picture 2" descr="D:\ISI\network-security-news2.jpg"/>
          <p:cNvPicPr>
            <a:picLocks noChangeAspect="1" noChangeArrowheads="1"/>
          </p:cNvPicPr>
          <p:nvPr/>
        </p:nvPicPr>
        <p:blipFill>
          <a:blip r:embed="rId2"/>
          <a:srcRect/>
          <a:stretch>
            <a:fillRect/>
          </a:stretch>
        </p:blipFill>
        <p:spPr bwMode="auto">
          <a:xfrm>
            <a:off x="571472" y="642918"/>
            <a:ext cx="3050127" cy="2281241"/>
          </a:xfrm>
          <a:prstGeom prst="rect">
            <a:avLst/>
          </a:prstGeom>
          <a:noFill/>
        </p:spPr>
      </p:pic>
      <p:sp>
        <p:nvSpPr>
          <p:cNvPr id="4" name="TextBox 3"/>
          <p:cNvSpPr txBox="1"/>
          <p:nvPr/>
        </p:nvSpPr>
        <p:spPr>
          <a:xfrm>
            <a:off x="5214942" y="642918"/>
            <a:ext cx="2571768" cy="523220"/>
          </a:xfrm>
          <a:prstGeom prst="rect">
            <a:avLst/>
          </a:prstGeom>
          <a:noFill/>
        </p:spPr>
        <p:txBody>
          <a:bodyPr wrap="square" rtlCol="1">
            <a:spAutoFit/>
          </a:bodyPr>
          <a:lstStyle/>
          <a:p>
            <a:r>
              <a:rPr lang="fa-IR" sz="2800" b="1" dirty="0" smtClean="0">
                <a:effectLst>
                  <a:outerShdw blurRad="38100" dist="38100" dir="2700000" algn="tl">
                    <a:srgbClr val="000000">
                      <a:alpha val="43137"/>
                    </a:srgbClr>
                  </a:outerShdw>
                </a:effectLst>
                <a:latin typeface="Arial Rounded MT Bold" pitchFamily="34" charset="0"/>
                <a:cs typeface="B Lotus" pitchFamily="2" charset="-78"/>
              </a:rPr>
              <a:t>پردازش اطلاعات</a:t>
            </a:r>
            <a:endParaRPr lang="fa-IR" sz="2800" b="1" dirty="0">
              <a:effectLst>
                <a:outerShdw blurRad="38100" dist="38100" dir="2700000" algn="tl">
                  <a:srgbClr val="000000">
                    <a:alpha val="43137"/>
                  </a:srgbClr>
                </a:outerShdw>
              </a:effectLst>
              <a:latin typeface="Arial Rounded MT Bold" pitchFamily="34" charset="0"/>
              <a:cs typeface="B Lotus" pitchFamily="2" charset="-78"/>
            </a:endParaRPr>
          </a:p>
        </p:txBody>
      </p:sp>
      <p:sp>
        <p:nvSpPr>
          <p:cNvPr id="5" name="TextBox 4"/>
          <p:cNvSpPr txBox="1"/>
          <p:nvPr/>
        </p:nvSpPr>
        <p:spPr>
          <a:xfrm>
            <a:off x="3714744" y="1500174"/>
            <a:ext cx="4429156" cy="3046988"/>
          </a:xfrm>
          <a:prstGeom prst="rect">
            <a:avLst/>
          </a:prstGeom>
          <a:noFill/>
        </p:spPr>
        <p:txBody>
          <a:bodyPr wrap="square" rtlCol="1">
            <a:spAutoFit/>
          </a:bodyPr>
          <a:lstStyle/>
          <a:p>
            <a:r>
              <a:rPr lang="fa-IR" sz="2400" dirty="0" smtClean="0">
                <a:cs typeface="2  Zar" pitchFamily="2" charset="-78"/>
              </a:rPr>
              <a:t>برخی از برنامه های نرم افزاری آمار عبارتند از: </a:t>
            </a:r>
          </a:p>
          <a:p>
            <a:r>
              <a:rPr lang="en-US" sz="2400" dirty="0" smtClean="0">
                <a:cs typeface="2  Zar" pitchFamily="2" charset="-78"/>
              </a:rPr>
              <a:t>SPSS, SAS, Minitab, </a:t>
            </a:r>
            <a:r>
              <a:rPr lang="en-US" sz="2400" dirty="0" err="1" smtClean="0">
                <a:cs typeface="2  Zar" pitchFamily="2" charset="-78"/>
              </a:rPr>
              <a:t>Systat</a:t>
            </a:r>
            <a:r>
              <a:rPr lang="en-US" sz="2400" dirty="0" smtClean="0">
                <a:cs typeface="2  Zar" pitchFamily="2" charset="-78"/>
              </a:rPr>
              <a:t>, BMDP</a:t>
            </a:r>
            <a:endParaRPr lang="fa-IR" sz="2400" dirty="0" smtClean="0">
              <a:cs typeface="2  Zar" pitchFamily="2" charset="-78"/>
            </a:endParaRPr>
          </a:p>
          <a:p>
            <a:r>
              <a:rPr lang="fa-IR" sz="2400" dirty="0" smtClean="0">
                <a:cs typeface="2  Zar" pitchFamily="2" charset="-78"/>
              </a:rPr>
              <a:t>ممکن است از برنامه های دیگری نیز استفاده شود.</a:t>
            </a:r>
          </a:p>
          <a:p>
            <a:r>
              <a:rPr lang="fa-IR" sz="2400" dirty="0" smtClean="0">
                <a:cs typeface="2  Zar" pitchFamily="2" charset="-78"/>
              </a:rPr>
              <a:t>بسیاری از افراد تحلیل آماری خود را با استفاده از یک برنامه صفحه گسترده مانند نرم افزار </a:t>
            </a:r>
            <a:r>
              <a:rPr lang="en-US" sz="2400" dirty="0" smtClean="0">
                <a:cs typeface="2  Zar" pitchFamily="2" charset="-78"/>
              </a:rPr>
              <a:t>Excel</a:t>
            </a:r>
            <a:r>
              <a:rPr lang="fa-IR" sz="2400" dirty="0" smtClean="0">
                <a:cs typeface="2  Zar" pitchFamily="2" charset="-78"/>
              </a:rPr>
              <a:t> انجام می دهند.</a:t>
            </a:r>
            <a:endParaRPr lang="fa-IR" sz="2400" dirty="0">
              <a:cs typeface="2  Zar"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 Writing</a:t>
            </a:r>
            <a:endParaRPr lang="fa-IR" dirty="0"/>
          </a:p>
        </p:txBody>
      </p:sp>
      <p:sp>
        <p:nvSpPr>
          <p:cNvPr id="4" name="Slide Number Placeholder 3"/>
          <p:cNvSpPr>
            <a:spLocks noGrp="1"/>
          </p:cNvSpPr>
          <p:nvPr>
            <p:ph type="sldNum" sz="quarter" idx="12"/>
          </p:nvPr>
        </p:nvSpPr>
        <p:spPr/>
        <p:txBody>
          <a:bodyPr/>
          <a:lstStyle/>
          <a:p>
            <a:fld id="{C7BD29C1-8945-4B8A-A562-BA5086A58FF5}" type="slidenum">
              <a:rPr lang="fa-IR" smtClean="0"/>
              <a:pPr/>
              <a:t>44</a:t>
            </a:fld>
            <a:endParaRPr lang="fa-IR"/>
          </a:p>
        </p:txBody>
      </p:sp>
      <p:pic>
        <p:nvPicPr>
          <p:cNvPr id="5" name="Picture 2" descr="D:\ISI\abf63e46-26bc-4829-8439-7c9c21be77d9_writing-icon-2.jpg"/>
          <p:cNvPicPr>
            <a:picLocks noChangeAspect="1" noChangeArrowheads="1"/>
          </p:cNvPicPr>
          <p:nvPr/>
        </p:nvPicPr>
        <p:blipFill>
          <a:blip r:embed="rId2"/>
          <a:srcRect/>
          <a:stretch>
            <a:fillRect/>
          </a:stretch>
        </p:blipFill>
        <p:spPr bwMode="auto">
          <a:xfrm>
            <a:off x="2357422" y="2357430"/>
            <a:ext cx="1795462" cy="179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45</a:t>
            </a:fld>
            <a:endParaRPr lang="fa-IR"/>
          </a:p>
        </p:txBody>
      </p:sp>
      <p:sp>
        <p:nvSpPr>
          <p:cNvPr id="3" name="Rectangle 2"/>
          <p:cNvSpPr/>
          <p:nvPr/>
        </p:nvSpPr>
        <p:spPr>
          <a:xfrm>
            <a:off x="357158" y="766733"/>
            <a:ext cx="8143932" cy="4093428"/>
          </a:xfrm>
          <a:prstGeom prst="rect">
            <a:avLst/>
          </a:prstGeom>
        </p:spPr>
        <p:txBody>
          <a:bodyPr wrap="square">
            <a:spAutoFit/>
          </a:bodyPr>
          <a:lstStyle/>
          <a:p>
            <a:pPr marL="609600" indent="-609600" algn="ctr"/>
            <a:r>
              <a:rPr lang="fa-IR" sz="4400" b="1" dirty="0" smtClean="0">
                <a:cs typeface="B Lotus" pitchFamily="2" charset="-78"/>
              </a:rPr>
              <a:t>نکات مهم در تدوین یک مقاله</a:t>
            </a:r>
            <a:endParaRPr lang="fa-IR" sz="4400" dirty="0" smtClean="0">
              <a:cs typeface="B Lotus" pitchFamily="2" charset="-78"/>
            </a:endParaRPr>
          </a:p>
          <a:p>
            <a:pPr marL="609600" indent="-609600"/>
            <a:r>
              <a:rPr lang="fa-IR" sz="3600" b="1" dirty="0" smtClean="0">
                <a:cs typeface="B Lotus" pitchFamily="2" charset="-78"/>
              </a:rPr>
              <a:t>انتخاب موضوع</a:t>
            </a:r>
          </a:p>
          <a:p>
            <a:pPr marL="609600" indent="-609600"/>
            <a:r>
              <a:rPr lang="fa-IR" sz="3600" b="1" dirty="0" smtClean="0">
                <a:cs typeface="B Lotus" pitchFamily="2" charset="-78"/>
              </a:rPr>
              <a:t>انتخاب محل انتشار</a:t>
            </a:r>
          </a:p>
          <a:p>
            <a:pPr marL="990600" lvl="1" indent="-533400">
              <a:buFont typeface="Wingdings" pitchFamily="2" charset="2"/>
              <a:buChar char="§"/>
            </a:pPr>
            <a:r>
              <a:rPr lang="fa-IR" sz="3600" dirty="0" smtClean="0">
                <a:cs typeface="B Lotus" pitchFamily="2" charset="-78"/>
              </a:rPr>
              <a:t>کنفرانس  ،  سمینار ، همایش</a:t>
            </a:r>
          </a:p>
          <a:p>
            <a:pPr marL="990600" lvl="1" indent="-533400">
              <a:buFont typeface="Wingdings" pitchFamily="2" charset="2"/>
              <a:buChar char="§"/>
            </a:pPr>
            <a:r>
              <a:rPr lang="fa-IR" sz="3600" dirty="0" smtClean="0">
                <a:cs typeface="B Lotus" pitchFamily="2" charset="-78"/>
              </a:rPr>
              <a:t>مجله </a:t>
            </a:r>
          </a:p>
          <a:p>
            <a:pPr marL="609600" indent="-609600"/>
            <a:r>
              <a:rPr lang="fa-IR" sz="3600" b="1" dirty="0" smtClean="0">
                <a:cs typeface="B Lotus" pitchFamily="2" charset="-78"/>
              </a:rPr>
              <a:t>انتخاب نحوه نشر</a:t>
            </a:r>
          </a:p>
          <a:p>
            <a:pPr marL="990600" lvl="1" indent="-533400">
              <a:buFont typeface="Wingdings" pitchFamily="2" charset="2"/>
              <a:buChar char="§"/>
            </a:pPr>
            <a:r>
              <a:rPr lang="fa-IR" b="1" dirty="0" smtClean="0">
                <a:cs typeface="B Lotus" pitchFamily="2" charset="-78"/>
              </a:rPr>
              <a:t>خلاصه مقاله</a:t>
            </a:r>
          </a:p>
          <a:p>
            <a:pPr marL="990600" lvl="1" indent="-533400">
              <a:buFont typeface="Wingdings" pitchFamily="2" charset="2"/>
              <a:buChar char="§"/>
            </a:pPr>
            <a:r>
              <a:rPr lang="fa-IR" b="1" dirty="0" smtClean="0">
                <a:cs typeface="B Lotus" pitchFamily="2" charset="-78"/>
              </a:rPr>
              <a:t>مقاله کامل</a:t>
            </a:r>
            <a:endParaRPr lang="en-US" b="1" dirty="0">
              <a:cs typeface="B Lotus" pitchFamily="2" charset="-78"/>
            </a:endParaRPr>
          </a:p>
        </p:txBody>
      </p:sp>
      <p:pic>
        <p:nvPicPr>
          <p:cNvPr id="4" name="Picture 8" descr="PleaseNote.jpg"/>
          <p:cNvPicPr>
            <a:picLocks noChangeAspect="1"/>
          </p:cNvPicPr>
          <p:nvPr/>
        </p:nvPicPr>
        <p:blipFill>
          <a:blip r:embed="rId2"/>
          <a:srcRect/>
          <a:stretch>
            <a:fillRect/>
          </a:stretch>
        </p:blipFill>
        <p:spPr bwMode="auto">
          <a:xfrm>
            <a:off x="571472" y="1816102"/>
            <a:ext cx="2143125" cy="189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46</a:t>
            </a:fld>
            <a:endParaRPr lang="fa-IR"/>
          </a:p>
        </p:txBody>
      </p:sp>
      <p:sp>
        <p:nvSpPr>
          <p:cNvPr id="3" name="Rectangle 2"/>
          <p:cNvSpPr/>
          <p:nvPr/>
        </p:nvSpPr>
        <p:spPr>
          <a:xfrm>
            <a:off x="428596" y="1000108"/>
            <a:ext cx="8143932" cy="5133713"/>
          </a:xfrm>
          <a:prstGeom prst="rect">
            <a:avLst/>
          </a:prstGeom>
        </p:spPr>
        <p:txBody>
          <a:bodyPr wrap="square">
            <a:spAutoFit/>
          </a:bodyPr>
          <a:lstStyle/>
          <a:p>
            <a:pPr marL="609600" indent="-609600">
              <a:lnSpc>
                <a:spcPct val="90000"/>
              </a:lnSpc>
            </a:pPr>
            <a:r>
              <a:rPr lang="fa-IR" sz="4400" b="1" dirty="0" smtClean="0">
                <a:cs typeface="B Lotus" pitchFamily="2" charset="-78"/>
              </a:rPr>
              <a:t>تدوین مقاله بر اساس فرمت مربوط به کنفرانس و یا مجله انتخاب شده</a:t>
            </a:r>
          </a:p>
          <a:p>
            <a:pPr marL="990600" lvl="1" indent="-533400">
              <a:lnSpc>
                <a:spcPct val="90000"/>
              </a:lnSpc>
              <a:buFont typeface="Wingdings" pitchFamily="2" charset="2"/>
              <a:buChar char="§"/>
            </a:pPr>
            <a:r>
              <a:rPr lang="fa-IR" sz="4400" b="1" dirty="0" smtClean="0">
                <a:cs typeface="B Lotus" pitchFamily="2" charset="-78"/>
              </a:rPr>
              <a:t>انتخاب فرمت و تمپلت</a:t>
            </a:r>
            <a:r>
              <a:rPr lang="fa-IR" sz="2400" b="1" dirty="0" smtClean="0">
                <a:cs typeface="B Lotus" pitchFamily="2" charset="-78"/>
              </a:rPr>
              <a:t>  (شامل متن اشکال  جداول و... )</a:t>
            </a:r>
            <a:endParaRPr lang="fa-IR" sz="2400" dirty="0" smtClean="0">
              <a:cs typeface="B Lotus" pitchFamily="2" charset="-78"/>
            </a:endParaRPr>
          </a:p>
          <a:p>
            <a:pPr marL="990600" lvl="1" indent="-533400">
              <a:lnSpc>
                <a:spcPct val="90000"/>
              </a:lnSpc>
              <a:buFontTx/>
              <a:buAutoNum type="arabicPeriod"/>
            </a:pPr>
            <a:r>
              <a:rPr lang="fa-IR" sz="2400" b="1" dirty="0" smtClean="0">
                <a:cs typeface="B Lotus" pitchFamily="2" charset="-78"/>
              </a:rPr>
              <a:t>استفاده از نمونه ارائه شده</a:t>
            </a:r>
          </a:p>
          <a:p>
            <a:pPr marL="990600" lvl="1" indent="-533400">
              <a:lnSpc>
                <a:spcPct val="90000"/>
              </a:lnSpc>
              <a:buFontTx/>
              <a:buAutoNum type="arabicPeriod"/>
            </a:pPr>
            <a:r>
              <a:rPr lang="fa-IR" sz="2400" b="1" dirty="0" smtClean="0">
                <a:cs typeface="B Lotus" pitchFamily="2" charset="-78"/>
              </a:rPr>
              <a:t>تهیه نمونه بر اساس توضیحات ارائه شده</a:t>
            </a:r>
          </a:p>
          <a:p>
            <a:pPr marL="990600" lvl="1" indent="-533400">
              <a:lnSpc>
                <a:spcPct val="90000"/>
              </a:lnSpc>
              <a:buFontTx/>
              <a:buAutoNum type="arabicPeriod"/>
            </a:pPr>
            <a:r>
              <a:rPr lang="fa-IR" sz="2400" b="1" dirty="0" smtClean="0">
                <a:cs typeface="B Lotus" pitchFamily="2" charset="-78"/>
              </a:rPr>
              <a:t>تهیه الگوی متداول در صورت عدم وجود 1و2</a:t>
            </a:r>
          </a:p>
          <a:p>
            <a:pPr marL="990600" lvl="1" indent="-533400">
              <a:lnSpc>
                <a:spcPct val="90000"/>
              </a:lnSpc>
              <a:buFontTx/>
              <a:buNone/>
            </a:pPr>
            <a:endParaRPr lang="fa-IR" sz="2400" b="1" dirty="0" smtClean="0">
              <a:cs typeface="B Lotus" pitchFamily="2" charset="-78"/>
            </a:endParaRPr>
          </a:p>
          <a:p>
            <a:pPr marL="990600" lvl="1" indent="-533400">
              <a:lnSpc>
                <a:spcPct val="90000"/>
              </a:lnSpc>
              <a:buFont typeface="Wingdings" pitchFamily="2" charset="2"/>
              <a:buChar char="§"/>
            </a:pPr>
            <a:r>
              <a:rPr lang="fa-IR" sz="4400" b="1" dirty="0" smtClean="0">
                <a:cs typeface="B Lotus" pitchFamily="2" charset="-78"/>
              </a:rPr>
              <a:t>انتخاب فونت</a:t>
            </a:r>
            <a:r>
              <a:rPr lang="fa-IR" sz="2400" b="1" dirty="0" smtClean="0">
                <a:cs typeface="B Lotus" pitchFamily="2" charset="-78"/>
              </a:rPr>
              <a:t> 	</a:t>
            </a:r>
          </a:p>
          <a:p>
            <a:pPr marL="990600" lvl="1" indent="-533400">
              <a:lnSpc>
                <a:spcPct val="90000"/>
              </a:lnSpc>
              <a:buFont typeface="Wingdings" pitchFamily="2" charset="2"/>
              <a:buNone/>
            </a:pPr>
            <a:endParaRPr lang="en-US" sz="2400" dirty="0" smtClean="0">
              <a:cs typeface="B Lotus" pitchFamily="2" charset="-78"/>
            </a:endParaRPr>
          </a:p>
          <a:p>
            <a:pPr marL="990600" lvl="1" indent="-533400">
              <a:lnSpc>
                <a:spcPct val="90000"/>
              </a:lnSpc>
              <a:buFont typeface="Wingdings" pitchFamily="2" charset="2"/>
              <a:buChar char="§"/>
            </a:pPr>
            <a:r>
              <a:rPr lang="fa-IR" sz="4400" b="1" dirty="0" smtClean="0">
                <a:cs typeface="B Lotus" pitchFamily="2" charset="-78"/>
              </a:rPr>
              <a:t>تنظیم صفحات</a:t>
            </a:r>
            <a:endParaRPr lang="fa-IR" sz="4400" b="1" dirty="0">
              <a:cs typeface="B Lotus"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47</a:t>
            </a:fld>
            <a:endParaRPr lang="fa-IR"/>
          </a:p>
        </p:txBody>
      </p:sp>
      <p:pic>
        <p:nvPicPr>
          <p:cNvPr id="23555" name="Picture 3" descr="D:\ISI\iStock_000002585519XSmall.jpg"/>
          <p:cNvPicPr>
            <a:picLocks noChangeAspect="1" noChangeArrowheads="1"/>
          </p:cNvPicPr>
          <p:nvPr/>
        </p:nvPicPr>
        <p:blipFill>
          <a:blip r:embed="rId2"/>
          <a:srcRect/>
          <a:stretch>
            <a:fillRect/>
          </a:stretch>
        </p:blipFill>
        <p:spPr bwMode="auto">
          <a:xfrm>
            <a:off x="6572264" y="1000108"/>
            <a:ext cx="2049446" cy="2043540"/>
          </a:xfrm>
          <a:prstGeom prst="rect">
            <a:avLst/>
          </a:prstGeom>
          <a:noFill/>
        </p:spPr>
      </p:pic>
      <p:sp>
        <p:nvSpPr>
          <p:cNvPr id="4" name="TextBox 3"/>
          <p:cNvSpPr txBox="1"/>
          <p:nvPr/>
        </p:nvSpPr>
        <p:spPr>
          <a:xfrm>
            <a:off x="2571736" y="214290"/>
            <a:ext cx="3929090" cy="584775"/>
          </a:xfrm>
          <a:prstGeom prst="rect">
            <a:avLst/>
          </a:prstGeom>
          <a:noFill/>
        </p:spPr>
        <p:txBody>
          <a:bodyPr wrap="square" rtlCol="1">
            <a:spAutoFit/>
          </a:bodyPr>
          <a:lstStyle/>
          <a:p>
            <a:pPr algn="ctr" rtl="0"/>
            <a:r>
              <a:rPr lang="en-US" sz="3200" b="1" dirty="0" smtClean="0">
                <a:latin typeface="Arial Rounded MT Bold" pitchFamily="34" charset="0"/>
              </a:rPr>
              <a:t>Paper  Format</a:t>
            </a:r>
            <a:endParaRPr lang="fa-IR" sz="3200" b="1" dirty="0">
              <a:latin typeface="Arial Rounded MT Bold" pitchFamily="34" charset="0"/>
            </a:endParaRPr>
          </a:p>
        </p:txBody>
      </p:sp>
      <p:sp>
        <p:nvSpPr>
          <p:cNvPr id="5" name="TextBox 4"/>
          <p:cNvSpPr txBox="1"/>
          <p:nvPr/>
        </p:nvSpPr>
        <p:spPr>
          <a:xfrm>
            <a:off x="500034" y="1071546"/>
            <a:ext cx="8072494" cy="5262979"/>
          </a:xfrm>
          <a:prstGeom prst="rect">
            <a:avLst/>
          </a:prstGeom>
          <a:noFill/>
        </p:spPr>
        <p:txBody>
          <a:bodyPr wrap="square" rtlCol="1">
            <a:spAutoFit/>
          </a:bodyPr>
          <a:lstStyle/>
          <a:p>
            <a:pPr algn="l" rtl="0">
              <a:buFont typeface="Wingdings" pitchFamily="2" charset="2"/>
              <a:buChar char="ü"/>
            </a:pPr>
            <a:r>
              <a:rPr lang="en-US" sz="2800" dirty="0" smtClean="0"/>
              <a:t>Title</a:t>
            </a:r>
          </a:p>
          <a:p>
            <a:pPr algn="l" rtl="0">
              <a:buFont typeface="Wingdings" pitchFamily="2" charset="2"/>
              <a:buChar char="ü"/>
            </a:pPr>
            <a:r>
              <a:rPr lang="en-US" sz="2800" dirty="0" smtClean="0"/>
              <a:t>Author</a:t>
            </a:r>
          </a:p>
          <a:p>
            <a:pPr algn="l" rtl="0">
              <a:buFont typeface="Wingdings" pitchFamily="2" charset="2"/>
              <a:buChar char="ü"/>
            </a:pPr>
            <a:r>
              <a:rPr lang="en-US" sz="2800" dirty="0" smtClean="0"/>
              <a:t>Address</a:t>
            </a:r>
          </a:p>
          <a:p>
            <a:pPr algn="l" rtl="0">
              <a:buFont typeface="Wingdings" pitchFamily="2" charset="2"/>
              <a:buChar char="ü"/>
            </a:pPr>
            <a:r>
              <a:rPr lang="en-US" sz="2800" dirty="0" smtClean="0"/>
              <a:t>Keyword</a:t>
            </a:r>
          </a:p>
          <a:p>
            <a:pPr algn="l" rtl="0">
              <a:buFont typeface="Wingdings" pitchFamily="2" charset="2"/>
              <a:buChar char="ü"/>
            </a:pPr>
            <a:r>
              <a:rPr lang="en-US" sz="2800" dirty="0" smtClean="0"/>
              <a:t>Abstract </a:t>
            </a:r>
          </a:p>
          <a:p>
            <a:pPr algn="l" rtl="0">
              <a:buFont typeface="Wingdings" pitchFamily="2" charset="2"/>
              <a:buChar char="ü"/>
            </a:pPr>
            <a:r>
              <a:rPr lang="en-US" sz="2800" dirty="0" smtClean="0"/>
              <a:t>Introduction</a:t>
            </a:r>
          </a:p>
          <a:p>
            <a:pPr algn="l" rtl="0">
              <a:buFont typeface="Wingdings" pitchFamily="2" charset="2"/>
              <a:buChar char="ü"/>
            </a:pPr>
            <a:r>
              <a:rPr lang="en-US" sz="2800" dirty="0" smtClean="0"/>
              <a:t>Methods &amp; Materials</a:t>
            </a:r>
          </a:p>
          <a:p>
            <a:pPr algn="l" rtl="0">
              <a:buFont typeface="Wingdings" pitchFamily="2" charset="2"/>
              <a:buChar char="ü"/>
            </a:pPr>
            <a:r>
              <a:rPr lang="en-US" sz="2800" dirty="0" smtClean="0"/>
              <a:t>Results, Discussion &amp; Conclusion</a:t>
            </a:r>
          </a:p>
          <a:p>
            <a:pPr algn="l" rtl="0">
              <a:buFont typeface="Wingdings" pitchFamily="2" charset="2"/>
              <a:buChar char="ü"/>
            </a:pPr>
            <a:r>
              <a:rPr lang="en-US" sz="2800" dirty="0" smtClean="0"/>
              <a:t>Acknowledgement</a:t>
            </a:r>
          </a:p>
          <a:p>
            <a:pPr algn="l" rtl="0">
              <a:buFont typeface="Wingdings" pitchFamily="2" charset="2"/>
              <a:buChar char="ü"/>
            </a:pPr>
            <a:r>
              <a:rPr lang="en-US" sz="2800" dirty="0" smtClean="0"/>
              <a:t>References</a:t>
            </a:r>
          </a:p>
          <a:p>
            <a:pPr algn="l" rtl="0">
              <a:buFont typeface="Wingdings" pitchFamily="2" charset="2"/>
              <a:buChar char="ü"/>
            </a:pPr>
            <a:r>
              <a:rPr lang="en-US" sz="2800" dirty="0" smtClean="0"/>
              <a:t>Figures &amp; Tables </a:t>
            </a:r>
          </a:p>
          <a:p>
            <a:pPr algn="l" rtl="0">
              <a:buFont typeface="Wingdings" pitchFamily="2" charset="2"/>
              <a:buChar char="ü"/>
            </a:pPr>
            <a:endParaRPr lang="fa-IR" sz="2800" dirty="0"/>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down)">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48</a:t>
            </a:fld>
            <a:endParaRPr lang="fa-IR"/>
          </a:p>
        </p:txBody>
      </p:sp>
      <p:grpSp>
        <p:nvGrpSpPr>
          <p:cNvPr id="4" name="Group 5"/>
          <p:cNvGrpSpPr>
            <a:grpSpLocks/>
          </p:cNvGrpSpPr>
          <p:nvPr/>
        </p:nvGrpSpPr>
        <p:grpSpPr bwMode="auto">
          <a:xfrm>
            <a:off x="1979613" y="0"/>
            <a:ext cx="4686300" cy="6858000"/>
            <a:chOff x="2700" y="900"/>
            <a:chExt cx="7380" cy="12600"/>
          </a:xfrm>
        </p:grpSpPr>
        <p:sp>
          <p:nvSpPr>
            <p:cNvPr id="5" name="Oval 6"/>
            <p:cNvSpPr>
              <a:spLocks noChangeArrowheads="1"/>
            </p:cNvSpPr>
            <p:nvPr/>
          </p:nvSpPr>
          <p:spPr bwMode="auto">
            <a:xfrm>
              <a:off x="3060" y="900"/>
              <a:ext cx="7020" cy="1620"/>
            </a:xfrm>
            <a:prstGeom prst="ellipse">
              <a:avLst/>
            </a:prstGeom>
            <a:solidFill>
              <a:srgbClr val="FFFFFF"/>
            </a:solidFill>
            <a:ln w="9525">
              <a:solidFill>
                <a:srgbClr val="000000"/>
              </a:solidFill>
              <a:round/>
              <a:headEnd/>
              <a:tailEnd/>
            </a:ln>
          </p:spPr>
          <p:txBody>
            <a:bodyPr/>
            <a:lstStyle/>
            <a:p>
              <a:endParaRPr lang="fa-IR"/>
            </a:p>
          </p:txBody>
        </p:sp>
        <p:sp>
          <p:nvSpPr>
            <p:cNvPr id="6" name="Text Box 7"/>
            <p:cNvSpPr txBox="1">
              <a:spLocks noChangeArrowheads="1"/>
            </p:cNvSpPr>
            <p:nvPr/>
          </p:nvSpPr>
          <p:spPr bwMode="auto">
            <a:xfrm>
              <a:off x="4500" y="1080"/>
              <a:ext cx="4500" cy="1080"/>
            </a:xfrm>
            <a:prstGeom prst="rect">
              <a:avLst/>
            </a:prstGeom>
            <a:noFill/>
            <a:ln w="9525">
              <a:noFill/>
              <a:miter lim="800000"/>
              <a:headEnd/>
              <a:tailEnd/>
            </a:ln>
          </p:spPr>
          <p:txBody>
            <a:bodyPr/>
            <a:lstStyle/>
            <a:p>
              <a:pPr algn="ctr"/>
              <a:r>
                <a:rPr lang="fa-IR" sz="3600" b="1">
                  <a:latin typeface="Times New Roman" pitchFamily="18" charset="0"/>
                  <a:cs typeface="Times New Roman" pitchFamily="18" charset="0"/>
                </a:rPr>
                <a:t>ساختار مقاله</a:t>
              </a:r>
              <a:endParaRPr lang="en-US"/>
            </a:p>
          </p:txBody>
        </p:sp>
        <p:sp>
          <p:nvSpPr>
            <p:cNvPr id="7" name="Text Box 8"/>
            <p:cNvSpPr txBox="1">
              <a:spLocks noChangeArrowheads="1"/>
            </p:cNvSpPr>
            <p:nvPr/>
          </p:nvSpPr>
          <p:spPr bwMode="auto">
            <a:xfrm>
              <a:off x="5265" y="2820"/>
              <a:ext cx="2520" cy="900"/>
            </a:xfrm>
            <a:prstGeom prst="rect">
              <a:avLst/>
            </a:prstGeom>
            <a:solidFill>
              <a:srgbClr val="FFFFFF"/>
            </a:solidFill>
            <a:ln w="9525">
              <a:solidFill>
                <a:srgbClr val="000000"/>
              </a:solidFill>
              <a:miter lim="800000"/>
              <a:headEnd/>
              <a:tailEnd/>
            </a:ln>
          </p:spPr>
          <p:txBody>
            <a:bodyPr/>
            <a:lstStyle/>
            <a:p>
              <a:pPr algn="ctr"/>
              <a:r>
                <a:rPr lang="fa-IR" sz="2600">
                  <a:latin typeface="Times New Roman" pitchFamily="18" charset="0"/>
                  <a:cs typeface="Times New Roman" pitchFamily="18" charset="0"/>
                </a:rPr>
                <a:t>عنوان</a:t>
              </a:r>
            </a:p>
            <a:p>
              <a:endParaRPr lang="en-US"/>
            </a:p>
          </p:txBody>
        </p:sp>
        <p:sp>
          <p:nvSpPr>
            <p:cNvPr id="8" name="Text Box 9"/>
            <p:cNvSpPr txBox="1">
              <a:spLocks noChangeArrowheads="1"/>
            </p:cNvSpPr>
            <p:nvPr/>
          </p:nvSpPr>
          <p:spPr bwMode="auto">
            <a:xfrm>
              <a:off x="5220" y="4140"/>
              <a:ext cx="2520" cy="900"/>
            </a:xfrm>
            <a:prstGeom prst="rect">
              <a:avLst/>
            </a:prstGeom>
            <a:solidFill>
              <a:srgbClr val="FFFFFF"/>
            </a:solidFill>
            <a:ln w="9525">
              <a:solidFill>
                <a:srgbClr val="000000"/>
              </a:solidFill>
              <a:miter lim="800000"/>
              <a:headEnd/>
              <a:tailEnd/>
            </a:ln>
          </p:spPr>
          <p:txBody>
            <a:bodyPr/>
            <a:lstStyle/>
            <a:p>
              <a:pPr algn="ctr"/>
              <a:r>
                <a:rPr lang="fa-IR" sz="2600">
                  <a:latin typeface="Times New Roman" pitchFamily="18" charset="0"/>
                  <a:cs typeface="Times New Roman" pitchFamily="18" charset="0"/>
                </a:rPr>
                <a:t>خلاصه</a:t>
              </a:r>
              <a:endParaRPr lang="en-US"/>
            </a:p>
          </p:txBody>
        </p:sp>
        <p:sp>
          <p:nvSpPr>
            <p:cNvPr id="9" name="Text Box 10"/>
            <p:cNvSpPr txBox="1">
              <a:spLocks noChangeArrowheads="1"/>
            </p:cNvSpPr>
            <p:nvPr/>
          </p:nvSpPr>
          <p:spPr bwMode="auto">
            <a:xfrm>
              <a:off x="5220" y="5400"/>
              <a:ext cx="2520" cy="900"/>
            </a:xfrm>
            <a:prstGeom prst="rect">
              <a:avLst/>
            </a:prstGeom>
            <a:solidFill>
              <a:srgbClr val="FFFFFF"/>
            </a:solidFill>
            <a:ln w="9525">
              <a:solidFill>
                <a:srgbClr val="000000"/>
              </a:solidFill>
              <a:miter lim="800000"/>
              <a:headEnd/>
              <a:tailEnd/>
            </a:ln>
          </p:spPr>
          <p:txBody>
            <a:bodyPr/>
            <a:lstStyle/>
            <a:p>
              <a:pPr algn="ctr"/>
              <a:r>
                <a:rPr lang="fa-IR" sz="2600">
                  <a:latin typeface="Times New Roman" pitchFamily="18" charset="0"/>
                  <a:cs typeface="Times New Roman" pitchFamily="18" charset="0"/>
                </a:rPr>
                <a:t>مقدمه</a:t>
              </a:r>
              <a:endParaRPr lang="en-US"/>
            </a:p>
          </p:txBody>
        </p:sp>
        <p:sp>
          <p:nvSpPr>
            <p:cNvPr id="10" name="Line 11"/>
            <p:cNvSpPr>
              <a:spLocks noChangeShapeType="1"/>
            </p:cNvSpPr>
            <p:nvPr/>
          </p:nvSpPr>
          <p:spPr bwMode="auto">
            <a:xfrm flipH="1">
              <a:off x="6480" y="2520"/>
              <a:ext cx="0" cy="324"/>
            </a:xfrm>
            <a:prstGeom prst="line">
              <a:avLst/>
            </a:prstGeom>
            <a:noFill/>
            <a:ln w="9525">
              <a:solidFill>
                <a:srgbClr val="000000"/>
              </a:solidFill>
              <a:round/>
              <a:headEnd/>
              <a:tailEnd/>
            </a:ln>
          </p:spPr>
          <p:txBody>
            <a:bodyPr/>
            <a:lstStyle/>
            <a:p>
              <a:endParaRPr lang="fa-IR"/>
            </a:p>
          </p:txBody>
        </p:sp>
        <p:sp>
          <p:nvSpPr>
            <p:cNvPr id="11" name="Line 12"/>
            <p:cNvSpPr>
              <a:spLocks noChangeShapeType="1"/>
            </p:cNvSpPr>
            <p:nvPr/>
          </p:nvSpPr>
          <p:spPr bwMode="auto">
            <a:xfrm flipH="1">
              <a:off x="6480" y="3780"/>
              <a:ext cx="0" cy="324"/>
            </a:xfrm>
            <a:prstGeom prst="line">
              <a:avLst/>
            </a:prstGeom>
            <a:noFill/>
            <a:ln w="9525">
              <a:solidFill>
                <a:srgbClr val="000000"/>
              </a:solidFill>
              <a:round/>
              <a:headEnd/>
              <a:tailEnd/>
            </a:ln>
          </p:spPr>
          <p:txBody>
            <a:bodyPr/>
            <a:lstStyle/>
            <a:p>
              <a:endParaRPr lang="fa-IR"/>
            </a:p>
          </p:txBody>
        </p:sp>
        <p:sp>
          <p:nvSpPr>
            <p:cNvPr id="12" name="Line 13"/>
            <p:cNvSpPr>
              <a:spLocks noChangeShapeType="1"/>
            </p:cNvSpPr>
            <p:nvPr/>
          </p:nvSpPr>
          <p:spPr bwMode="auto">
            <a:xfrm flipH="1">
              <a:off x="6510" y="5040"/>
              <a:ext cx="0" cy="324"/>
            </a:xfrm>
            <a:prstGeom prst="line">
              <a:avLst/>
            </a:prstGeom>
            <a:noFill/>
            <a:ln w="9525">
              <a:solidFill>
                <a:srgbClr val="000000"/>
              </a:solidFill>
              <a:round/>
              <a:headEnd/>
              <a:tailEnd/>
            </a:ln>
          </p:spPr>
          <p:txBody>
            <a:bodyPr/>
            <a:lstStyle/>
            <a:p>
              <a:endParaRPr lang="fa-IR"/>
            </a:p>
          </p:txBody>
        </p:sp>
        <p:sp>
          <p:nvSpPr>
            <p:cNvPr id="13" name="AutoShape 14"/>
            <p:cNvSpPr>
              <a:spLocks noChangeArrowheads="1"/>
            </p:cNvSpPr>
            <p:nvPr/>
          </p:nvSpPr>
          <p:spPr bwMode="auto">
            <a:xfrm>
              <a:off x="2700" y="7020"/>
              <a:ext cx="7380" cy="4860"/>
            </a:xfrm>
            <a:prstGeom prst="roundRect">
              <a:avLst>
                <a:gd name="adj" fmla="val 16667"/>
              </a:avLst>
            </a:prstGeom>
            <a:solidFill>
              <a:srgbClr val="FFFFFF"/>
            </a:solidFill>
            <a:ln w="9525">
              <a:solidFill>
                <a:srgbClr val="000000"/>
              </a:solidFill>
              <a:round/>
              <a:headEnd/>
              <a:tailEnd/>
            </a:ln>
          </p:spPr>
          <p:txBody>
            <a:bodyPr/>
            <a:lstStyle/>
            <a:p>
              <a:endParaRPr lang="fa-IR"/>
            </a:p>
          </p:txBody>
        </p:sp>
        <p:sp>
          <p:nvSpPr>
            <p:cNvPr id="14" name="Line 15"/>
            <p:cNvSpPr>
              <a:spLocks noChangeShapeType="1"/>
            </p:cNvSpPr>
            <p:nvPr/>
          </p:nvSpPr>
          <p:spPr bwMode="auto">
            <a:xfrm>
              <a:off x="6480" y="11880"/>
              <a:ext cx="0" cy="720"/>
            </a:xfrm>
            <a:prstGeom prst="line">
              <a:avLst/>
            </a:prstGeom>
            <a:noFill/>
            <a:ln w="9525">
              <a:solidFill>
                <a:srgbClr val="000000"/>
              </a:solidFill>
              <a:round/>
              <a:headEnd/>
              <a:tailEnd/>
            </a:ln>
          </p:spPr>
          <p:txBody>
            <a:bodyPr/>
            <a:lstStyle/>
            <a:p>
              <a:endParaRPr lang="fa-IR"/>
            </a:p>
          </p:txBody>
        </p:sp>
        <p:sp>
          <p:nvSpPr>
            <p:cNvPr id="15" name="Text Box 16"/>
            <p:cNvSpPr txBox="1">
              <a:spLocks noChangeArrowheads="1"/>
            </p:cNvSpPr>
            <p:nvPr/>
          </p:nvSpPr>
          <p:spPr bwMode="auto">
            <a:xfrm>
              <a:off x="3060" y="7200"/>
              <a:ext cx="6660" cy="4320"/>
            </a:xfrm>
            <a:prstGeom prst="rect">
              <a:avLst/>
            </a:prstGeom>
            <a:noFill/>
            <a:ln w="9525">
              <a:noFill/>
              <a:miter lim="800000"/>
              <a:headEnd/>
              <a:tailEnd/>
            </a:ln>
          </p:spPr>
          <p:txBody>
            <a:bodyPr/>
            <a:lstStyle/>
            <a:p>
              <a:pPr algn="ctr"/>
              <a:r>
                <a:rPr lang="fa-IR" sz="2400" b="1">
                  <a:latin typeface="Times New Roman" pitchFamily="18" charset="0"/>
                  <a:cs typeface="Times New Roman" pitchFamily="18" charset="0"/>
                </a:rPr>
                <a:t>بد نه اصلی مقاله</a:t>
              </a:r>
              <a:endParaRPr lang="fa-IR" sz="2400" b="1">
                <a:latin typeface="Times New Roman" pitchFamily="18" charset="0"/>
              </a:endParaRPr>
            </a:p>
            <a:p>
              <a:pPr algn="ctr">
                <a:buFont typeface="Times New Roman" pitchFamily="18" charset="0"/>
                <a:buChar char="1"/>
              </a:pPr>
              <a:r>
                <a:rPr lang="fa-IR" b="1">
                  <a:latin typeface="Times New Roman" pitchFamily="18" charset="0"/>
                  <a:cs typeface="Times New Roman" pitchFamily="18" charset="0"/>
                </a:rPr>
                <a:t>تعریف و بیان مسئله</a:t>
              </a:r>
              <a:endParaRPr lang="en-US" b="1">
                <a:latin typeface="Times New Roman" pitchFamily="18" charset="0"/>
              </a:endParaRPr>
            </a:p>
            <a:p>
              <a:pPr algn="ctr">
                <a:buFont typeface="Times New Roman" pitchFamily="18" charset="0"/>
                <a:buChar char="2"/>
              </a:pPr>
              <a:r>
                <a:rPr lang="fa-IR" b="1">
                  <a:latin typeface="Times New Roman" pitchFamily="18" charset="0"/>
                  <a:cs typeface="Times New Roman" pitchFamily="18" charset="0"/>
                </a:rPr>
                <a:t>ادبیات موضوع</a:t>
              </a:r>
              <a:endParaRPr lang="en-US" b="1">
                <a:latin typeface="Times New Roman" pitchFamily="18" charset="0"/>
              </a:endParaRPr>
            </a:p>
            <a:p>
              <a:pPr algn="ctr">
                <a:buFont typeface="Times New Roman" pitchFamily="18" charset="0"/>
                <a:buChar char="3"/>
              </a:pPr>
              <a:r>
                <a:rPr lang="fa-IR" b="1">
                  <a:latin typeface="Times New Roman" pitchFamily="18" charset="0"/>
                  <a:cs typeface="Times New Roman" pitchFamily="18" charset="0"/>
                </a:rPr>
                <a:t>فرمولاسیون</a:t>
              </a:r>
              <a:endParaRPr lang="en-US" b="1">
                <a:latin typeface="Times New Roman" pitchFamily="18" charset="0"/>
              </a:endParaRPr>
            </a:p>
            <a:p>
              <a:pPr algn="ctr">
                <a:buFont typeface="Times New Roman" pitchFamily="18" charset="0"/>
                <a:buChar char="4"/>
              </a:pPr>
              <a:r>
                <a:rPr lang="fa-IR" b="1">
                  <a:latin typeface="Times New Roman" pitchFamily="18" charset="0"/>
                  <a:cs typeface="Times New Roman" pitchFamily="18" charset="0"/>
                </a:rPr>
                <a:t>مدلسازی</a:t>
              </a:r>
              <a:endParaRPr lang="en-US" b="1">
                <a:latin typeface="Times New Roman" pitchFamily="18" charset="0"/>
              </a:endParaRPr>
            </a:p>
            <a:p>
              <a:pPr algn="ctr">
                <a:buFont typeface="Times New Roman" pitchFamily="18" charset="0"/>
                <a:buChar char="5"/>
              </a:pPr>
              <a:r>
                <a:rPr lang="fa-IR" b="1">
                  <a:latin typeface="Times New Roman" pitchFamily="18" charset="0"/>
                  <a:cs typeface="Times New Roman" pitchFamily="18" charset="0"/>
                </a:rPr>
                <a:t>حل مدل و ارائه  مثال نمونه</a:t>
              </a:r>
              <a:endParaRPr lang="en-US" b="1">
                <a:latin typeface="Times New Roman" pitchFamily="18" charset="0"/>
              </a:endParaRPr>
            </a:p>
            <a:p>
              <a:pPr algn="ctr">
                <a:buFont typeface="Times New Roman" pitchFamily="18" charset="0"/>
                <a:buChar char="6"/>
              </a:pPr>
              <a:r>
                <a:rPr lang="fa-IR" b="1">
                  <a:latin typeface="Times New Roman" pitchFamily="18" charset="0"/>
                  <a:cs typeface="Times New Roman" pitchFamily="18" charset="0"/>
                </a:rPr>
                <a:t>تجزیه و تحلیل نتایج</a:t>
              </a:r>
              <a:endParaRPr lang="en-US" b="1">
                <a:latin typeface="Times New Roman" pitchFamily="18" charset="0"/>
              </a:endParaRPr>
            </a:p>
            <a:p>
              <a:pPr algn="ctr">
                <a:buFont typeface="Times New Roman" pitchFamily="18" charset="0"/>
                <a:buChar char="7"/>
              </a:pPr>
              <a:r>
                <a:rPr lang="fa-IR" b="1">
                  <a:latin typeface="Times New Roman" pitchFamily="18" charset="0"/>
                  <a:cs typeface="Times New Roman" pitchFamily="18" charset="0"/>
                </a:rPr>
                <a:t>نتیجه گیری و جمعبندی</a:t>
              </a:r>
              <a:endParaRPr lang="en-US" b="1"/>
            </a:p>
          </p:txBody>
        </p:sp>
        <p:sp>
          <p:nvSpPr>
            <p:cNvPr id="16" name="Text Box 17"/>
            <p:cNvSpPr txBox="1">
              <a:spLocks noChangeArrowheads="1"/>
            </p:cNvSpPr>
            <p:nvPr/>
          </p:nvSpPr>
          <p:spPr bwMode="auto">
            <a:xfrm>
              <a:off x="5400" y="12600"/>
              <a:ext cx="2520" cy="900"/>
            </a:xfrm>
            <a:prstGeom prst="rect">
              <a:avLst/>
            </a:prstGeom>
            <a:solidFill>
              <a:srgbClr val="FFFFFF"/>
            </a:solidFill>
            <a:ln w="9525">
              <a:solidFill>
                <a:srgbClr val="000000"/>
              </a:solidFill>
              <a:miter lim="800000"/>
              <a:headEnd/>
              <a:tailEnd/>
            </a:ln>
          </p:spPr>
          <p:txBody>
            <a:bodyPr/>
            <a:lstStyle/>
            <a:p>
              <a:pPr algn="ctr"/>
              <a:r>
                <a:rPr lang="fa-IR" sz="2600">
                  <a:latin typeface="Times New Roman" pitchFamily="18" charset="0"/>
                  <a:cs typeface="Times New Roman" pitchFamily="18" charset="0"/>
                </a:rPr>
                <a:t>مراجع</a:t>
              </a:r>
              <a:endParaRPr lang="en-US"/>
            </a:p>
          </p:txBody>
        </p:sp>
        <p:sp>
          <p:nvSpPr>
            <p:cNvPr id="17" name="Line 18"/>
            <p:cNvSpPr>
              <a:spLocks noChangeShapeType="1"/>
            </p:cNvSpPr>
            <p:nvPr/>
          </p:nvSpPr>
          <p:spPr bwMode="auto">
            <a:xfrm>
              <a:off x="6480" y="6300"/>
              <a:ext cx="0" cy="720"/>
            </a:xfrm>
            <a:prstGeom prst="line">
              <a:avLst/>
            </a:prstGeom>
            <a:noFill/>
            <a:ln w="9525">
              <a:solidFill>
                <a:srgbClr val="000000"/>
              </a:solidFill>
              <a:round/>
              <a:headEnd/>
              <a:tailEnd/>
            </a:ln>
          </p:spPr>
          <p:txBody>
            <a:bodyPr/>
            <a:lstStyle/>
            <a:p>
              <a:endParaRPr lang="fa-I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49</a:t>
            </a:fld>
            <a:endParaRPr lang="fa-IR"/>
          </a:p>
        </p:txBody>
      </p:sp>
      <p:sp>
        <p:nvSpPr>
          <p:cNvPr id="5" name="5-Point Star 4"/>
          <p:cNvSpPr/>
          <p:nvPr/>
        </p:nvSpPr>
        <p:spPr>
          <a:xfrm>
            <a:off x="3071802" y="2285992"/>
            <a:ext cx="2571768" cy="2571768"/>
          </a:xfrm>
          <a:prstGeom prst="star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3714744" y="3429000"/>
            <a:ext cx="1214446" cy="738664"/>
          </a:xfrm>
          <a:prstGeom prst="rect">
            <a:avLst/>
          </a:prstGeom>
          <a:noFill/>
        </p:spPr>
        <p:txBody>
          <a:bodyPr wrap="square" rtlCol="1">
            <a:spAutoFit/>
          </a:bodyPr>
          <a:lstStyle/>
          <a:p>
            <a:pPr algn="ctr" rtl="0"/>
            <a:r>
              <a:rPr lang="en-US" sz="2400" b="1" dirty="0" smtClean="0"/>
              <a:t>Title</a:t>
            </a:r>
            <a:endParaRPr lang="fa-IR" sz="2400" b="1" dirty="0" smtClean="0"/>
          </a:p>
          <a:p>
            <a:endParaRPr lang="fa-IR" dirty="0"/>
          </a:p>
        </p:txBody>
      </p:sp>
      <p:sp>
        <p:nvSpPr>
          <p:cNvPr id="7" name="Cloud Callout 6"/>
          <p:cNvSpPr/>
          <p:nvPr/>
        </p:nvSpPr>
        <p:spPr>
          <a:xfrm>
            <a:off x="4143372" y="285728"/>
            <a:ext cx="4000528" cy="1500198"/>
          </a:xfrm>
          <a:prstGeom prst="cloudCallout">
            <a:avLst>
              <a:gd name="adj1" fmla="val -42166"/>
              <a:gd name="adj2" fmla="val 79914"/>
            </a:avLst>
          </a:prstGeom>
          <a:solidFill>
            <a:srgbClr val="C4D9F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p:cNvSpPr txBox="1"/>
          <p:nvPr/>
        </p:nvSpPr>
        <p:spPr>
          <a:xfrm>
            <a:off x="4929190" y="785794"/>
            <a:ext cx="2428892" cy="646331"/>
          </a:xfrm>
          <a:prstGeom prst="rect">
            <a:avLst/>
          </a:prstGeom>
          <a:noFill/>
        </p:spPr>
        <p:txBody>
          <a:bodyPr wrap="square" rtlCol="1">
            <a:spAutoFit/>
          </a:bodyPr>
          <a:lstStyle/>
          <a:p>
            <a:pPr algn="ctr" rtl="0"/>
            <a:r>
              <a:rPr lang="en-US" b="1" dirty="0" smtClean="0"/>
              <a:t>Reflect general field of the paper</a:t>
            </a:r>
            <a:endParaRPr lang="fa-IR" b="1" dirty="0"/>
          </a:p>
        </p:txBody>
      </p:sp>
      <p:sp>
        <p:nvSpPr>
          <p:cNvPr id="9" name="Cloud Callout 8"/>
          <p:cNvSpPr/>
          <p:nvPr/>
        </p:nvSpPr>
        <p:spPr>
          <a:xfrm>
            <a:off x="4357686" y="5357802"/>
            <a:ext cx="4000528" cy="1500198"/>
          </a:xfrm>
          <a:prstGeom prst="cloudCallout">
            <a:avLst>
              <a:gd name="adj1" fmla="val -28380"/>
              <a:gd name="adj2" fmla="val -73916"/>
            </a:avLst>
          </a:prstGeom>
          <a:solidFill>
            <a:srgbClr val="C4D9F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p:cNvSpPr txBox="1"/>
          <p:nvPr/>
        </p:nvSpPr>
        <p:spPr>
          <a:xfrm>
            <a:off x="5286380" y="5857892"/>
            <a:ext cx="2428892" cy="646331"/>
          </a:xfrm>
          <a:prstGeom prst="rect">
            <a:avLst/>
          </a:prstGeom>
          <a:noFill/>
        </p:spPr>
        <p:txBody>
          <a:bodyPr wrap="square" rtlCol="1">
            <a:spAutoFit/>
          </a:bodyPr>
          <a:lstStyle/>
          <a:p>
            <a:pPr algn="ctr" rtl="0"/>
            <a:r>
              <a:rPr lang="en-US" b="1" dirty="0" smtClean="0"/>
              <a:t>Not to be too high- flying!</a:t>
            </a:r>
            <a:endParaRPr lang="fa-IR" b="1" dirty="0"/>
          </a:p>
        </p:txBody>
      </p:sp>
      <p:sp>
        <p:nvSpPr>
          <p:cNvPr id="11" name="Cloud Callout 10"/>
          <p:cNvSpPr/>
          <p:nvPr/>
        </p:nvSpPr>
        <p:spPr>
          <a:xfrm>
            <a:off x="5286380" y="3286124"/>
            <a:ext cx="3643338" cy="1500198"/>
          </a:xfrm>
          <a:prstGeom prst="cloudCallout">
            <a:avLst>
              <a:gd name="adj1" fmla="val -39989"/>
              <a:gd name="adj2" fmla="val -48762"/>
            </a:avLst>
          </a:prstGeom>
          <a:solidFill>
            <a:srgbClr val="C4D9F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p:cNvSpPr txBox="1"/>
          <p:nvPr/>
        </p:nvSpPr>
        <p:spPr>
          <a:xfrm>
            <a:off x="5857884" y="3714752"/>
            <a:ext cx="2428892" cy="369332"/>
          </a:xfrm>
          <a:prstGeom prst="rect">
            <a:avLst/>
          </a:prstGeom>
          <a:noFill/>
        </p:spPr>
        <p:txBody>
          <a:bodyPr wrap="square" rtlCol="1">
            <a:spAutoFit/>
          </a:bodyPr>
          <a:lstStyle/>
          <a:p>
            <a:pPr algn="ctr" rtl="0"/>
            <a:r>
              <a:rPr lang="en-US" b="1" dirty="0" smtClean="0"/>
              <a:t>Don’t be too long!</a:t>
            </a:r>
            <a:endParaRPr lang="fa-IR" b="1" dirty="0"/>
          </a:p>
        </p:txBody>
      </p:sp>
      <p:sp>
        <p:nvSpPr>
          <p:cNvPr id="13" name="Cloud Callout 12"/>
          <p:cNvSpPr/>
          <p:nvPr/>
        </p:nvSpPr>
        <p:spPr>
          <a:xfrm>
            <a:off x="0" y="1285860"/>
            <a:ext cx="4000528" cy="1500198"/>
          </a:xfrm>
          <a:prstGeom prst="cloudCallout">
            <a:avLst>
              <a:gd name="adj1" fmla="val 23865"/>
              <a:gd name="adj2" fmla="val 77012"/>
            </a:avLst>
          </a:prstGeom>
          <a:solidFill>
            <a:srgbClr val="C4D9F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TextBox 13"/>
          <p:cNvSpPr txBox="1"/>
          <p:nvPr/>
        </p:nvSpPr>
        <p:spPr>
          <a:xfrm>
            <a:off x="785818" y="1785926"/>
            <a:ext cx="2428892" cy="369332"/>
          </a:xfrm>
          <a:prstGeom prst="rect">
            <a:avLst/>
          </a:prstGeom>
          <a:noFill/>
        </p:spPr>
        <p:txBody>
          <a:bodyPr wrap="square" rtlCol="1">
            <a:spAutoFit/>
          </a:bodyPr>
          <a:lstStyle/>
          <a:p>
            <a:pPr algn="ctr" rtl="0"/>
            <a:r>
              <a:rPr lang="en-US" b="1" dirty="0" smtClean="0"/>
              <a:t>Be attractive!</a:t>
            </a:r>
            <a:endParaRPr lang="fa-IR" b="1" dirty="0"/>
          </a:p>
        </p:txBody>
      </p:sp>
      <p:sp>
        <p:nvSpPr>
          <p:cNvPr id="15" name="Cloud Callout 14"/>
          <p:cNvSpPr/>
          <p:nvPr/>
        </p:nvSpPr>
        <p:spPr>
          <a:xfrm>
            <a:off x="0" y="5072074"/>
            <a:ext cx="4000528" cy="1428760"/>
          </a:xfrm>
          <a:prstGeom prst="cloudCallout">
            <a:avLst>
              <a:gd name="adj1" fmla="val 38740"/>
              <a:gd name="adj2" fmla="val -62307"/>
            </a:avLst>
          </a:prstGeom>
          <a:solidFill>
            <a:srgbClr val="C4D9F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TextBox 15"/>
          <p:cNvSpPr txBox="1"/>
          <p:nvPr/>
        </p:nvSpPr>
        <p:spPr>
          <a:xfrm>
            <a:off x="785818" y="5500702"/>
            <a:ext cx="2428892" cy="369332"/>
          </a:xfrm>
          <a:prstGeom prst="rect">
            <a:avLst/>
          </a:prstGeom>
          <a:noFill/>
        </p:spPr>
        <p:txBody>
          <a:bodyPr wrap="square" rtlCol="1">
            <a:spAutoFit/>
          </a:bodyPr>
          <a:lstStyle/>
          <a:p>
            <a:pPr algn="ctr" rtl="0"/>
            <a:r>
              <a:rPr lang="en-US" b="1" dirty="0" smtClean="0"/>
              <a:t>Question?!</a:t>
            </a:r>
            <a:endParaRPr lang="fa-I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4000" b="1" dirty="0" smtClean="0">
                <a:cs typeface="2  Kamran" pitchFamily="2" charset="-78"/>
              </a:rPr>
              <a:t>مفاهیم</a:t>
            </a:r>
            <a:endParaRPr lang="fa-IR" sz="4000" b="1" dirty="0">
              <a:cs typeface="2  Kamran" pitchFamily="2" charset="-78"/>
            </a:endParaRPr>
          </a:p>
        </p:txBody>
      </p:sp>
      <p:sp>
        <p:nvSpPr>
          <p:cNvPr id="3" name="Slide Number Placeholder 2"/>
          <p:cNvSpPr>
            <a:spLocks noGrp="1"/>
          </p:cNvSpPr>
          <p:nvPr>
            <p:ph type="sldNum" sz="quarter" idx="11"/>
          </p:nvPr>
        </p:nvSpPr>
        <p:spPr/>
        <p:txBody>
          <a:bodyPr/>
          <a:lstStyle/>
          <a:p>
            <a:fld id="{C7BD29C1-8945-4B8A-A562-BA5086A58FF5}" type="slidenum">
              <a:rPr lang="fa-IR" smtClean="0"/>
              <a:pPr/>
              <a:t>5</a:t>
            </a:fld>
            <a:endParaRPr lang="fa-IR"/>
          </a:p>
        </p:txBody>
      </p:sp>
      <p:sp>
        <p:nvSpPr>
          <p:cNvPr id="5" name="TextBox 4"/>
          <p:cNvSpPr txBox="1"/>
          <p:nvPr/>
        </p:nvSpPr>
        <p:spPr>
          <a:xfrm>
            <a:off x="285720" y="1857364"/>
            <a:ext cx="8215370" cy="4154984"/>
          </a:xfrm>
          <a:prstGeom prst="rect">
            <a:avLst/>
          </a:prstGeom>
          <a:noFill/>
        </p:spPr>
        <p:txBody>
          <a:bodyPr wrap="square" rtlCol="1">
            <a:spAutoFit/>
          </a:bodyPr>
          <a:lstStyle/>
          <a:p>
            <a:r>
              <a:rPr lang="fa-IR" sz="2400" b="1" dirty="0" smtClean="0">
                <a:solidFill>
                  <a:schemeClr val="tx2"/>
                </a:solidFill>
                <a:cs typeface="2  Kamran" pitchFamily="2" charset="-78"/>
              </a:rPr>
              <a:t>نمایه </a:t>
            </a:r>
          </a:p>
          <a:p>
            <a:r>
              <a:rPr lang="fa-IR" sz="2400" dirty="0" smtClean="0">
                <a:cs typeface="2  Kamran" pitchFamily="2" charset="-78"/>
              </a:rPr>
              <a:t>در زبان فارسی امروز واژه نمایه توسط فرهنگستان زبان و ادب پارسی معادل واژه انگلیسی "</a:t>
            </a:r>
            <a:r>
              <a:rPr lang="en-US" sz="2400" dirty="0" smtClean="0">
                <a:cs typeface="2  Kamran" pitchFamily="2" charset="-78"/>
              </a:rPr>
              <a:t>"Index </a:t>
            </a:r>
            <a:r>
              <a:rPr lang="fa-IR" sz="2400" dirty="0" smtClean="0">
                <a:cs typeface="2  Kamran" pitchFamily="2" charset="-78"/>
              </a:rPr>
              <a:t>انتخاب شده‌است. واژه "</a:t>
            </a:r>
            <a:r>
              <a:rPr lang="en-US" sz="2400" dirty="0" smtClean="0">
                <a:cs typeface="2  Kamran" pitchFamily="2" charset="-78"/>
              </a:rPr>
              <a:t>"Index </a:t>
            </a:r>
            <a:r>
              <a:rPr lang="fa-IR" sz="2400" dirty="0" smtClean="0">
                <a:cs typeface="2  Kamran" pitchFamily="2" charset="-78"/>
              </a:rPr>
              <a:t>در اصل از واژه لاتینی "</a:t>
            </a:r>
            <a:r>
              <a:rPr lang="en-US" sz="2400" dirty="0" smtClean="0">
                <a:cs typeface="2  Kamran" pitchFamily="2" charset="-78"/>
              </a:rPr>
              <a:t>"Indicate </a:t>
            </a:r>
            <a:r>
              <a:rPr lang="fa-IR" sz="2400" dirty="0" smtClean="0">
                <a:cs typeface="2  Kamran" pitchFamily="2" charset="-78"/>
              </a:rPr>
              <a:t> به معنای نشان دادن و خاطر نشان کردن مشتق شده‌است.</a:t>
            </a:r>
          </a:p>
          <a:p>
            <a:r>
              <a:rPr lang="fa-IR" sz="2400" b="1" dirty="0" smtClean="0">
                <a:solidFill>
                  <a:schemeClr val="tx2"/>
                </a:solidFill>
                <a:cs typeface="2  Kamran" pitchFamily="2" charset="-78"/>
              </a:rPr>
              <a:t>نمایه سازی</a:t>
            </a:r>
          </a:p>
          <a:p>
            <a:r>
              <a:rPr lang="fa-IR" sz="2400" dirty="0" smtClean="0">
                <a:cs typeface="2  Kamran" pitchFamily="2" charset="-78"/>
              </a:rPr>
              <a:t>طبق استاندارد ایزو ۵۹۶۳، عمل توصیف یا شناسایی محتوای موضوعی یک مدرک را نمایه‌سازی گویند. در واقع، ثبت و ضبط محتوای اطلاعاتی مدارک با استفاده از روشهای گوناگون به منظور سازماندهی اطلاعات به قصد سهولت بازیابی را نمایه‌سازی گویند. به عبارت دیگر، نمایه‌سازی یعنی تخصیص واژه‌ها یا اصطلاحات به مدارک به منظور توصیف محتوای موضوعی آنها برای بازیابی در مراحل بعد. هدف نمایه‌سازی اصولاً آماده کردن مدرک برای بازیابی است.</a:t>
            </a:r>
          </a:p>
          <a:p>
            <a:endParaRPr lang="fa-IR" sz="2400" dirty="0">
              <a:cs typeface="2  Kamran"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50</a:t>
            </a:fld>
            <a:endParaRPr lang="fa-IR"/>
          </a:p>
        </p:txBody>
      </p:sp>
      <p:pic>
        <p:nvPicPr>
          <p:cNvPr id="1026" name="Picture 2" descr="D:\ISI\key-words.jpg"/>
          <p:cNvPicPr>
            <a:picLocks noChangeAspect="1" noChangeArrowheads="1"/>
          </p:cNvPicPr>
          <p:nvPr/>
        </p:nvPicPr>
        <p:blipFill>
          <a:blip r:embed="rId2"/>
          <a:srcRect/>
          <a:stretch>
            <a:fillRect/>
          </a:stretch>
        </p:blipFill>
        <p:spPr bwMode="auto">
          <a:xfrm>
            <a:off x="2393140" y="1428736"/>
            <a:ext cx="4136241" cy="275749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51</a:t>
            </a:fld>
            <a:endParaRPr lang="fa-IR"/>
          </a:p>
        </p:txBody>
      </p:sp>
      <p:sp>
        <p:nvSpPr>
          <p:cNvPr id="3" name="Sun 2"/>
          <p:cNvSpPr/>
          <p:nvPr/>
        </p:nvSpPr>
        <p:spPr>
          <a:xfrm>
            <a:off x="3071802" y="2071678"/>
            <a:ext cx="2857520" cy="1857388"/>
          </a:xfrm>
          <a:prstGeom prst="sun">
            <a:avLst>
              <a:gd name="adj" fmla="val 18615"/>
            </a:avLst>
          </a:prstGeom>
          <a:solidFill>
            <a:srgbClr val="F1FB9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3571868" y="2786058"/>
            <a:ext cx="1928826" cy="400110"/>
          </a:xfrm>
          <a:prstGeom prst="rect">
            <a:avLst/>
          </a:prstGeom>
          <a:noFill/>
        </p:spPr>
        <p:txBody>
          <a:bodyPr wrap="square" rtlCol="1">
            <a:spAutoFit/>
          </a:bodyPr>
          <a:lstStyle/>
          <a:p>
            <a:pPr algn="ctr" rtl="0"/>
            <a:r>
              <a:rPr lang="en-US" sz="2000" b="1" dirty="0" smtClean="0"/>
              <a:t>Introduction</a:t>
            </a:r>
            <a:endParaRPr lang="fa-IR" sz="2000" b="1" dirty="0"/>
          </a:p>
        </p:txBody>
      </p:sp>
      <p:sp>
        <p:nvSpPr>
          <p:cNvPr id="5" name="Rounded Rectangle 4"/>
          <p:cNvSpPr/>
          <p:nvPr/>
        </p:nvSpPr>
        <p:spPr>
          <a:xfrm>
            <a:off x="5857884" y="785794"/>
            <a:ext cx="2500330" cy="171451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5786446" y="1000108"/>
            <a:ext cx="2571768" cy="1323439"/>
          </a:xfrm>
          <a:prstGeom prst="rect">
            <a:avLst/>
          </a:prstGeom>
          <a:noFill/>
        </p:spPr>
        <p:txBody>
          <a:bodyPr wrap="square" rtlCol="1">
            <a:spAutoFit/>
          </a:bodyPr>
          <a:lstStyle/>
          <a:p>
            <a:pPr algn="ctr" rtl="0"/>
            <a:r>
              <a:rPr lang="en-US" sz="2000" dirty="0" smtClean="0"/>
              <a:t>Provide background and present the results of other studies</a:t>
            </a:r>
            <a:endParaRPr lang="fa-IR" sz="2000" dirty="0"/>
          </a:p>
        </p:txBody>
      </p:sp>
      <p:sp>
        <p:nvSpPr>
          <p:cNvPr id="7" name="Rounded Rectangle 6"/>
          <p:cNvSpPr/>
          <p:nvPr/>
        </p:nvSpPr>
        <p:spPr>
          <a:xfrm>
            <a:off x="5929322" y="3714752"/>
            <a:ext cx="2500330" cy="171451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p:cNvSpPr txBox="1"/>
          <p:nvPr/>
        </p:nvSpPr>
        <p:spPr>
          <a:xfrm>
            <a:off x="6072198" y="3857628"/>
            <a:ext cx="2214578" cy="1631216"/>
          </a:xfrm>
          <a:prstGeom prst="rect">
            <a:avLst/>
          </a:prstGeom>
          <a:noFill/>
        </p:spPr>
        <p:txBody>
          <a:bodyPr wrap="square" rtlCol="1">
            <a:spAutoFit/>
          </a:bodyPr>
          <a:lstStyle/>
          <a:p>
            <a:pPr algn="ctr" rtl="0"/>
            <a:r>
              <a:rPr lang="en-US" sz="2000" dirty="0" smtClean="0"/>
              <a:t>Your </a:t>
            </a:r>
          </a:p>
          <a:p>
            <a:pPr algn="ctr" rtl="0"/>
            <a:r>
              <a:rPr lang="en-US" sz="2000" dirty="0" smtClean="0"/>
              <a:t>Hypothesis </a:t>
            </a:r>
          </a:p>
          <a:p>
            <a:pPr algn="ctr" rtl="0"/>
            <a:r>
              <a:rPr lang="en-US" sz="2000" dirty="0" smtClean="0"/>
              <a:t>Or</a:t>
            </a:r>
          </a:p>
          <a:p>
            <a:pPr algn="ctr" rtl="0"/>
            <a:r>
              <a:rPr lang="en-US" sz="2000" dirty="0" smtClean="0"/>
              <a:t>Aim</a:t>
            </a:r>
          </a:p>
          <a:p>
            <a:pPr algn="ctr" rtl="0"/>
            <a:endParaRPr lang="en-US" sz="2000" dirty="0" smtClean="0"/>
          </a:p>
        </p:txBody>
      </p:sp>
      <p:sp>
        <p:nvSpPr>
          <p:cNvPr id="11" name="Rounded Rectangle 10"/>
          <p:cNvSpPr/>
          <p:nvPr/>
        </p:nvSpPr>
        <p:spPr>
          <a:xfrm>
            <a:off x="642910" y="714356"/>
            <a:ext cx="2500330" cy="171451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p:cNvSpPr txBox="1"/>
          <p:nvPr/>
        </p:nvSpPr>
        <p:spPr>
          <a:xfrm>
            <a:off x="785786" y="928670"/>
            <a:ext cx="2214578" cy="1323439"/>
          </a:xfrm>
          <a:prstGeom prst="rect">
            <a:avLst/>
          </a:prstGeom>
          <a:noFill/>
        </p:spPr>
        <p:txBody>
          <a:bodyPr wrap="square" rtlCol="1">
            <a:spAutoFit/>
          </a:bodyPr>
          <a:lstStyle/>
          <a:p>
            <a:pPr algn="ctr" rtl="0"/>
            <a:r>
              <a:rPr lang="en-US" sz="2000" dirty="0" smtClean="0"/>
              <a:t>Introduce broad area of  scientific subject &amp; Define the problem</a:t>
            </a:r>
            <a:endParaRPr lang="fa-IR" sz="2000" dirty="0"/>
          </a:p>
        </p:txBody>
      </p:sp>
      <p:sp>
        <p:nvSpPr>
          <p:cNvPr id="13" name="Rounded Rectangle 12"/>
          <p:cNvSpPr/>
          <p:nvPr/>
        </p:nvSpPr>
        <p:spPr>
          <a:xfrm>
            <a:off x="714348" y="3714752"/>
            <a:ext cx="2500330" cy="171451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TextBox 13"/>
          <p:cNvSpPr txBox="1"/>
          <p:nvPr/>
        </p:nvSpPr>
        <p:spPr>
          <a:xfrm>
            <a:off x="714348" y="3857628"/>
            <a:ext cx="2643206" cy="1323439"/>
          </a:xfrm>
          <a:prstGeom prst="rect">
            <a:avLst/>
          </a:prstGeom>
          <a:noFill/>
        </p:spPr>
        <p:txBody>
          <a:bodyPr wrap="square" rtlCol="1">
            <a:spAutoFit/>
          </a:bodyPr>
          <a:lstStyle/>
          <a:p>
            <a:pPr algn="ctr" rtl="0"/>
            <a:r>
              <a:rPr lang="en-US" sz="2000" dirty="0" smtClean="0"/>
              <a:t>List of the structure of research project and what you plan to present in paper</a:t>
            </a:r>
            <a:endParaRPr lang="fa-IR"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7467600" cy="560406"/>
          </a:xfrm>
        </p:spPr>
        <p:txBody>
          <a:bodyPr/>
          <a:lstStyle/>
          <a:p>
            <a:r>
              <a:rPr lang="en-US" dirty="0" smtClean="0"/>
              <a:t>Methods &amp; Materials</a:t>
            </a:r>
            <a:endParaRPr lang="fa-IR" dirty="0"/>
          </a:p>
        </p:txBody>
      </p:sp>
      <p:sp>
        <p:nvSpPr>
          <p:cNvPr id="3" name="Slide Number Placeholder 2"/>
          <p:cNvSpPr>
            <a:spLocks noGrp="1"/>
          </p:cNvSpPr>
          <p:nvPr>
            <p:ph type="sldNum" sz="quarter" idx="11"/>
          </p:nvPr>
        </p:nvSpPr>
        <p:spPr/>
        <p:txBody>
          <a:bodyPr/>
          <a:lstStyle/>
          <a:p>
            <a:fld id="{C7BD29C1-8945-4B8A-A562-BA5086A58FF5}" type="slidenum">
              <a:rPr lang="fa-IR" smtClean="0"/>
              <a:pPr/>
              <a:t>52</a:t>
            </a:fld>
            <a:endParaRPr lang="fa-IR"/>
          </a:p>
        </p:txBody>
      </p:sp>
      <p:sp>
        <p:nvSpPr>
          <p:cNvPr id="4" name="TextBox 3"/>
          <p:cNvSpPr txBox="1"/>
          <p:nvPr/>
        </p:nvSpPr>
        <p:spPr>
          <a:xfrm>
            <a:off x="1000100" y="1000108"/>
            <a:ext cx="6572296"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Provides  instruction on exactly how to repeat experiments</a:t>
            </a:r>
            <a:endParaRPr lang="fa-IR" dirty="0"/>
          </a:p>
        </p:txBody>
      </p:sp>
      <p:sp>
        <p:nvSpPr>
          <p:cNvPr id="5" name="TextBox 4"/>
          <p:cNvSpPr txBox="1"/>
          <p:nvPr/>
        </p:nvSpPr>
        <p:spPr>
          <a:xfrm>
            <a:off x="357158" y="1571612"/>
            <a:ext cx="1143008"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Subjects</a:t>
            </a:r>
            <a:endParaRPr lang="fa-IR" dirty="0"/>
          </a:p>
        </p:txBody>
      </p:sp>
      <p:sp>
        <p:nvSpPr>
          <p:cNvPr id="6" name="TextBox 5"/>
          <p:cNvSpPr txBox="1"/>
          <p:nvPr/>
        </p:nvSpPr>
        <p:spPr>
          <a:xfrm>
            <a:off x="3428992" y="2143116"/>
            <a:ext cx="3500462"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Sample preparation techniques </a:t>
            </a:r>
            <a:endParaRPr lang="fa-IR" dirty="0"/>
          </a:p>
        </p:txBody>
      </p:sp>
      <p:sp>
        <p:nvSpPr>
          <p:cNvPr id="7" name="TextBox 6"/>
          <p:cNvSpPr txBox="1"/>
          <p:nvPr/>
        </p:nvSpPr>
        <p:spPr>
          <a:xfrm>
            <a:off x="6643702" y="2714620"/>
            <a:ext cx="1928826"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Sample origins</a:t>
            </a:r>
            <a:endParaRPr lang="fa-IR" dirty="0"/>
          </a:p>
        </p:txBody>
      </p:sp>
      <p:sp>
        <p:nvSpPr>
          <p:cNvPr id="8" name="TextBox 7"/>
          <p:cNvSpPr txBox="1"/>
          <p:nvPr/>
        </p:nvSpPr>
        <p:spPr>
          <a:xfrm>
            <a:off x="2285984" y="1571612"/>
            <a:ext cx="2143140"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Describe field site </a:t>
            </a:r>
            <a:endParaRPr lang="fa-IR" dirty="0"/>
          </a:p>
        </p:txBody>
      </p:sp>
      <p:sp>
        <p:nvSpPr>
          <p:cNvPr id="9" name="TextBox 8"/>
          <p:cNvSpPr txBox="1"/>
          <p:nvPr/>
        </p:nvSpPr>
        <p:spPr>
          <a:xfrm>
            <a:off x="3500430" y="2714620"/>
            <a:ext cx="2928958"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Data analysis techniques</a:t>
            </a:r>
            <a:endParaRPr lang="fa-IR" dirty="0"/>
          </a:p>
        </p:txBody>
      </p:sp>
      <p:sp>
        <p:nvSpPr>
          <p:cNvPr id="10" name="TextBox 9"/>
          <p:cNvSpPr txBox="1"/>
          <p:nvPr/>
        </p:nvSpPr>
        <p:spPr>
          <a:xfrm>
            <a:off x="285720" y="2714620"/>
            <a:ext cx="2928958"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Data collection protocols</a:t>
            </a:r>
            <a:endParaRPr lang="fa-IR" dirty="0"/>
          </a:p>
        </p:txBody>
      </p:sp>
      <p:sp>
        <p:nvSpPr>
          <p:cNvPr id="11" name="TextBox 10"/>
          <p:cNvSpPr txBox="1"/>
          <p:nvPr/>
        </p:nvSpPr>
        <p:spPr>
          <a:xfrm>
            <a:off x="5072066" y="1571612"/>
            <a:ext cx="3214710"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Used computer programs </a:t>
            </a:r>
            <a:endParaRPr lang="fa-IR" dirty="0"/>
          </a:p>
        </p:txBody>
      </p:sp>
      <p:sp>
        <p:nvSpPr>
          <p:cNvPr id="12" name="TextBox 11"/>
          <p:cNvSpPr txBox="1"/>
          <p:nvPr/>
        </p:nvSpPr>
        <p:spPr>
          <a:xfrm>
            <a:off x="571472" y="2143116"/>
            <a:ext cx="2428924"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Describe equipments</a:t>
            </a:r>
            <a:endParaRPr lang="fa-IR" dirty="0"/>
          </a:p>
        </p:txBody>
      </p:sp>
      <p:sp>
        <p:nvSpPr>
          <p:cNvPr id="13" name="Title 1"/>
          <p:cNvSpPr txBox="1">
            <a:spLocks/>
          </p:cNvSpPr>
          <p:nvPr/>
        </p:nvSpPr>
        <p:spPr>
          <a:xfrm>
            <a:off x="571472" y="3357562"/>
            <a:ext cx="7467600" cy="560406"/>
          </a:xfrm>
          <a:prstGeom prst="rect">
            <a:avLst/>
          </a:prstGeom>
        </p:spPr>
        <p:txBody>
          <a:bodyPr vert="horz" anchor="b">
            <a:normAutofit fontScale="85000" lnSpcReduction="100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Common Mistake in</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baseline="0" noProof="0" dirty="0" smtClean="0">
                <a:ln>
                  <a:noFill/>
                </a:ln>
                <a:solidFill>
                  <a:schemeClr val="tx2"/>
                </a:solidFill>
                <a:effectLst/>
                <a:uLnTx/>
                <a:uFillTx/>
                <a:latin typeface="+mj-lt"/>
                <a:ea typeface="+mj-ea"/>
                <a:cs typeface="+mj-cs"/>
              </a:rPr>
              <a:t>Methods &amp; Materials</a:t>
            </a:r>
            <a:endParaRPr kumimoji="0" lang="fa-IR"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14" name="TextBox 13"/>
          <p:cNvSpPr txBox="1"/>
          <p:nvPr/>
        </p:nvSpPr>
        <p:spPr>
          <a:xfrm>
            <a:off x="428596" y="4000504"/>
            <a:ext cx="250033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Too little information</a:t>
            </a:r>
            <a:endParaRPr lang="fa-IR" dirty="0"/>
          </a:p>
        </p:txBody>
      </p:sp>
      <p:sp>
        <p:nvSpPr>
          <p:cNvPr id="15" name="TextBox 14"/>
          <p:cNvSpPr txBox="1"/>
          <p:nvPr/>
        </p:nvSpPr>
        <p:spPr>
          <a:xfrm>
            <a:off x="3214678" y="4000504"/>
            <a:ext cx="3357586"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Information from instruction </a:t>
            </a:r>
            <a:endParaRPr lang="fa-IR" dirty="0"/>
          </a:p>
        </p:txBody>
      </p:sp>
      <p:sp>
        <p:nvSpPr>
          <p:cNvPr id="16" name="TextBox 15"/>
          <p:cNvSpPr txBox="1"/>
          <p:nvPr/>
        </p:nvSpPr>
        <p:spPr>
          <a:xfrm>
            <a:off x="6786578" y="4000504"/>
            <a:ext cx="142876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Wordiness</a:t>
            </a:r>
            <a:endParaRPr lang="fa-IR" dirty="0"/>
          </a:p>
        </p:txBody>
      </p:sp>
      <p:sp>
        <p:nvSpPr>
          <p:cNvPr id="17" name="TextBox 16"/>
          <p:cNvSpPr txBox="1"/>
          <p:nvPr/>
        </p:nvSpPr>
        <p:spPr>
          <a:xfrm>
            <a:off x="428596" y="4643446"/>
            <a:ext cx="285752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Results/ Source of errors</a:t>
            </a:r>
            <a:endParaRPr lang="fa-IR" dirty="0"/>
          </a:p>
        </p:txBody>
      </p:sp>
      <p:sp>
        <p:nvSpPr>
          <p:cNvPr id="18" name="TextBox 17"/>
          <p:cNvSpPr txBox="1"/>
          <p:nvPr/>
        </p:nvSpPr>
        <p:spPr>
          <a:xfrm>
            <a:off x="3500430" y="4643446"/>
            <a:ext cx="4429156"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dirty="0" smtClean="0"/>
              <a:t>Statically analysis (p-value, SE, SD,…)</a:t>
            </a:r>
            <a:endParaRPr lang="fa-IR" dirty="0"/>
          </a:p>
        </p:txBody>
      </p:sp>
      <p:sp>
        <p:nvSpPr>
          <p:cNvPr id="19" name="Right Arrow Callout 18"/>
          <p:cNvSpPr/>
          <p:nvPr/>
        </p:nvSpPr>
        <p:spPr>
          <a:xfrm>
            <a:off x="285720" y="5429264"/>
            <a:ext cx="2428892" cy="1143008"/>
          </a:xfrm>
          <a:prstGeom prst="rightArrowCallout">
            <a:avLst>
              <a:gd name="adj1" fmla="val 25000"/>
              <a:gd name="adj2" fmla="val 25000"/>
              <a:gd name="adj3" fmla="val 25000"/>
              <a:gd name="adj4" fmla="val 823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TextBox 19"/>
          <p:cNvSpPr txBox="1"/>
          <p:nvPr/>
        </p:nvSpPr>
        <p:spPr>
          <a:xfrm>
            <a:off x="428596" y="5500702"/>
            <a:ext cx="1714512" cy="923330"/>
          </a:xfrm>
          <a:prstGeom prst="rect">
            <a:avLst/>
          </a:prstGeom>
          <a:noFill/>
        </p:spPr>
        <p:txBody>
          <a:bodyPr wrap="square" rtlCol="1">
            <a:spAutoFit/>
          </a:bodyPr>
          <a:lstStyle/>
          <a:p>
            <a:pPr algn="ctr" rtl="0"/>
            <a:r>
              <a:rPr lang="en-US" dirty="0" smtClean="0"/>
              <a:t>Not needed but reported in Iran</a:t>
            </a:r>
            <a:endParaRPr lang="fa-IR" dirty="0"/>
          </a:p>
        </p:txBody>
      </p:sp>
      <p:sp>
        <p:nvSpPr>
          <p:cNvPr id="21" name="Rectangle 20"/>
          <p:cNvSpPr/>
          <p:nvPr/>
        </p:nvSpPr>
        <p:spPr>
          <a:xfrm>
            <a:off x="2928926" y="5286388"/>
            <a:ext cx="4214842" cy="135732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TextBox 21"/>
          <p:cNvSpPr txBox="1"/>
          <p:nvPr/>
        </p:nvSpPr>
        <p:spPr>
          <a:xfrm>
            <a:off x="3071802" y="5286388"/>
            <a:ext cx="3929090" cy="1288238"/>
          </a:xfrm>
          <a:prstGeom prst="rect">
            <a:avLst/>
          </a:prstGeom>
          <a:noFill/>
        </p:spPr>
        <p:txBody>
          <a:bodyPr wrap="square" rtlCol="1">
            <a:spAutoFit/>
          </a:bodyPr>
          <a:lstStyle/>
          <a:p>
            <a:pPr algn="l" rtl="0">
              <a:lnSpc>
                <a:spcPct val="150000"/>
              </a:lnSpc>
              <a:buFont typeface="Arial" pitchFamily="34" charset="0"/>
              <a:buChar char="•"/>
            </a:pPr>
            <a:r>
              <a:rPr lang="en-US" dirty="0" smtClean="0"/>
              <a:t> Research population</a:t>
            </a:r>
          </a:p>
          <a:p>
            <a:pPr algn="l" rtl="0">
              <a:lnSpc>
                <a:spcPct val="150000"/>
              </a:lnSpc>
              <a:buFont typeface="Arial" pitchFamily="34" charset="0"/>
              <a:buChar char="•"/>
            </a:pPr>
            <a:r>
              <a:rPr lang="en-US" dirty="0" smtClean="0"/>
              <a:t> Research design </a:t>
            </a:r>
          </a:p>
          <a:p>
            <a:pPr algn="l" rtl="0">
              <a:lnSpc>
                <a:spcPct val="150000"/>
              </a:lnSpc>
              <a:buFont typeface="Arial" pitchFamily="34" charset="0"/>
              <a:buChar char="•"/>
            </a:pPr>
            <a:r>
              <a:rPr lang="en-US" dirty="0" smtClean="0"/>
              <a:t> Descriptive statists </a:t>
            </a:r>
            <a:endParaRPr lang="fa-I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fa-IR" dirty="0"/>
          </a:p>
        </p:txBody>
      </p:sp>
      <p:sp>
        <p:nvSpPr>
          <p:cNvPr id="3" name="Slide Number Placeholder 2"/>
          <p:cNvSpPr>
            <a:spLocks noGrp="1"/>
          </p:cNvSpPr>
          <p:nvPr>
            <p:ph type="sldNum" sz="quarter" idx="11"/>
          </p:nvPr>
        </p:nvSpPr>
        <p:spPr/>
        <p:txBody>
          <a:bodyPr/>
          <a:lstStyle/>
          <a:p>
            <a:fld id="{C7BD29C1-8945-4B8A-A562-BA5086A58FF5}" type="slidenum">
              <a:rPr lang="fa-IR" smtClean="0"/>
              <a:pPr/>
              <a:t>53</a:t>
            </a:fld>
            <a:endParaRPr lang="fa-IR"/>
          </a:p>
        </p:txBody>
      </p:sp>
      <p:pic>
        <p:nvPicPr>
          <p:cNvPr id="26626" name="Picture 2"/>
          <p:cNvPicPr>
            <a:picLocks noChangeAspect="1" noChangeArrowheads="1"/>
          </p:cNvPicPr>
          <p:nvPr/>
        </p:nvPicPr>
        <p:blipFill>
          <a:blip r:embed="rId2"/>
          <a:srcRect/>
          <a:stretch>
            <a:fillRect/>
          </a:stretch>
        </p:blipFill>
        <p:spPr bwMode="auto">
          <a:xfrm>
            <a:off x="395290" y="1714488"/>
            <a:ext cx="8248676" cy="24649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fa-IR" dirty="0"/>
          </a:p>
        </p:txBody>
      </p:sp>
      <p:sp>
        <p:nvSpPr>
          <p:cNvPr id="3" name="Slide Number Placeholder 2"/>
          <p:cNvSpPr>
            <a:spLocks noGrp="1"/>
          </p:cNvSpPr>
          <p:nvPr>
            <p:ph type="sldNum" sz="quarter" idx="11"/>
          </p:nvPr>
        </p:nvSpPr>
        <p:spPr/>
        <p:txBody>
          <a:bodyPr/>
          <a:lstStyle/>
          <a:p>
            <a:fld id="{C7BD29C1-8945-4B8A-A562-BA5086A58FF5}" type="slidenum">
              <a:rPr lang="fa-IR" smtClean="0"/>
              <a:pPr/>
              <a:t>54</a:t>
            </a:fld>
            <a:endParaRPr lang="fa-IR"/>
          </a:p>
        </p:txBody>
      </p:sp>
      <p:pic>
        <p:nvPicPr>
          <p:cNvPr id="27650" name="Picture 2"/>
          <p:cNvPicPr>
            <a:picLocks noChangeAspect="1" noChangeArrowheads="1"/>
          </p:cNvPicPr>
          <p:nvPr/>
        </p:nvPicPr>
        <p:blipFill>
          <a:blip r:embed="rId2"/>
          <a:srcRect/>
          <a:stretch>
            <a:fillRect/>
          </a:stretch>
        </p:blipFill>
        <p:spPr bwMode="auto">
          <a:xfrm>
            <a:off x="157163" y="2525969"/>
            <a:ext cx="8272489" cy="19364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&amp; Appendix</a:t>
            </a:r>
            <a:endParaRPr lang="fa-IR" dirty="0"/>
          </a:p>
        </p:txBody>
      </p:sp>
      <p:sp>
        <p:nvSpPr>
          <p:cNvPr id="3" name="Slide Number Placeholder 2"/>
          <p:cNvSpPr>
            <a:spLocks noGrp="1"/>
          </p:cNvSpPr>
          <p:nvPr>
            <p:ph type="sldNum" sz="quarter" idx="11"/>
          </p:nvPr>
        </p:nvSpPr>
        <p:spPr/>
        <p:txBody>
          <a:bodyPr/>
          <a:lstStyle/>
          <a:p>
            <a:fld id="{C7BD29C1-8945-4B8A-A562-BA5086A58FF5}" type="slidenum">
              <a:rPr lang="fa-IR" smtClean="0"/>
              <a:pPr/>
              <a:t>55</a:t>
            </a:fld>
            <a:endParaRPr lang="fa-IR"/>
          </a:p>
        </p:txBody>
      </p:sp>
      <p:sp>
        <p:nvSpPr>
          <p:cNvPr id="9" name="TextBox 8"/>
          <p:cNvSpPr txBox="1"/>
          <p:nvPr/>
        </p:nvSpPr>
        <p:spPr>
          <a:xfrm>
            <a:off x="285720" y="1643050"/>
            <a:ext cx="8143932" cy="4801314"/>
          </a:xfrm>
          <a:prstGeom prst="rect">
            <a:avLst/>
          </a:prstGeom>
          <a:noFill/>
        </p:spPr>
        <p:txBody>
          <a:bodyPr wrap="square" rtlCol="1">
            <a:spAutoFit/>
          </a:bodyPr>
          <a:lstStyle/>
          <a:p>
            <a:pPr algn="l" rtl="0"/>
            <a:r>
              <a:rPr lang="en-US" dirty="0" smtClean="0"/>
              <a:t>For a better credibility you have to review the literature and show that your contribution extends from a solid foundation of research</a:t>
            </a:r>
          </a:p>
          <a:p>
            <a:pPr algn="l" rtl="0"/>
            <a:r>
              <a:rPr lang="en-US" dirty="0" smtClean="0"/>
              <a:t>Quality and quantity of the sources you have consulted will enhance your work</a:t>
            </a:r>
          </a:p>
          <a:p>
            <a:pPr algn="l" rtl="0"/>
            <a:r>
              <a:rPr lang="en-US" dirty="0" smtClean="0"/>
              <a:t>You have made it possible for readers to retrace your steps</a:t>
            </a:r>
          </a:p>
          <a:p>
            <a:pPr algn="l" rtl="0"/>
            <a:r>
              <a:rPr lang="en-US" dirty="0" smtClean="0"/>
              <a:t>Your references can be as valuable as your research methods and findings</a:t>
            </a:r>
          </a:p>
          <a:p>
            <a:pPr algn="l" rtl="0"/>
            <a:r>
              <a:rPr lang="en-US" dirty="0" smtClean="0"/>
              <a:t>At least three citation styles (in-text citations) and 100 reference styles are commonly used</a:t>
            </a:r>
          </a:p>
          <a:p>
            <a:pPr algn="l" rtl="0"/>
            <a:r>
              <a:rPr lang="en-US" dirty="0" smtClean="0"/>
              <a:t> </a:t>
            </a:r>
          </a:p>
          <a:p>
            <a:pPr algn="l" rtl="0"/>
            <a:r>
              <a:rPr lang="en-US" b="1" dirty="0" smtClean="0"/>
              <a:t>Citations: Alphabet-number system</a:t>
            </a:r>
            <a:endParaRPr lang="en-US" dirty="0" smtClean="0"/>
          </a:p>
          <a:p>
            <a:pPr algn="l" rtl="0"/>
            <a:r>
              <a:rPr lang="en-US" b="1" dirty="0" smtClean="0"/>
              <a:t>Examples in the text:</a:t>
            </a:r>
            <a:endParaRPr lang="en-US" dirty="0" smtClean="0"/>
          </a:p>
          <a:p>
            <a:pPr algn="l" rtl="0"/>
            <a:r>
              <a:rPr lang="en-US" dirty="0" smtClean="0"/>
              <a:t>– In 1986 Schmitt (10) developed a ….</a:t>
            </a:r>
          </a:p>
          <a:p>
            <a:pPr algn="l" rtl="0"/>
            <a:r>
              <a:rPr lang="en-US" dirty="0" smtClean="0"/>
              <a:t>– With optimum design sensitivity (10) ...</a:t>
            </a:r>
          </a:p>
          <a:p>
            <a:pPr algn="l" rtl="0"/>
            <a:r>
              <a:rPr lang="en-US" b="1" dirty="0" smtClean="0"/>
              <a:t>References</a:t>
            </a:r>
            <a:endParaRPr lang="en-US" dirty="0" smtClean="0"/>
          </a:p>
          <a:p>
            <a:pPr algn="l" rtl="0"/>
            <a:r>
              <a:rPr lang="en-US" dirty="0" smtClean="0"/>
              <a:t>– 9. </a:t>
            </a:r>
            <a:r>
              <a:rPr lang="en-US" dirty="0" err="1" smtClean="0"/>
              <a:t>Schitkowski</a:t>
            </a:r>
            <a:r>
              <a:rPr lang="en-US" dirty="0" smtClean="0"/>
              <a:t>, K. 1999. Nonlinear Programming Software…..</a:t>
            </a:r>
          </a:p>
          <a:p>
            <a:pPr algn="l" rtl="0"/>
            <a:r>
              <a:rPr lang="en-US" dirty="0" smtClean="0"/>
              <a:t>– 10. Schmitt, L. A.1986. Symposium summary and concluding remarks</a:t>
            </a:r>
          </a:p>
          <a:p>
            <a:pPr algn="l" rtl="0"/>
            <a:r>
              <a:rPr lang="en-US" dirty="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&amp; Appendix (examples)</a:t>
            </a:r>
            <a:endParaRPr lang="fa-IR" dirty="0"/>
          </a:p>
        </p:txBody>
      </p:sp>
      <p:sp>
        <p:nvSpPr>
          <p:cNvPr id="3" name="Slide Number Placeholder 2"/>
          <p:cNvSpPr>
            <a:spLocks noGrp="1"/>
          </p:cNvSpPr>
          <p:nvPr>
            <p:ph type="sldNum" sz="quarter" idx="11"/>
          </p:nvPr>
        </p:nvSpPr>
        <p:spPr/>
        <p:txBody>
          <a:bodyPr/>
          <a:lstStyle/>
          <a:p>
            <a:fld id="{C7BD29C1-8945-4B8A-A562-BA5086A58FF5}" type="slidenum">
              <a:rPr lang="fa-IR" smtClean="0"/>
              <a:pPr/>
              <a:t>56</a:t>
            </a:fld>
            <a:endParaRPr lang="fa-IR"/>
          </a:p>
        </p:txBody>
      </p:sp>
      <p:sp>
        <p:nvSpPr>
          <p:cNvPr id="4" name="TextBox 3"/>
          <p:cNvSpPr txBox="1"/>
          <p:nvPr/>
        </p:nvSpPr>
        <p:spPr>
          <a:xfrm>
            <a:off x="428596" y="1643050"/>
            <a:ext cx="7643866" cy="3970318"/>
          </a:xfrm>
          <a:prstGeom prst="rect">
            <a:avLst/>
          </a:prstGeom>
          <a:noFill/>
        </p:spPr>
        <p:txBody>
          <a:bodyPr wrap="square" rtlCol="1">
            <a:spAutoFit/>
          </a:bodyPr>
          <a:lstStyle/>
          <a:p>
            <a:pPr algn="l" rtl="0"/>
            <a:r>
              <a:rPr lang="en-US" b="1" dirty="0" smtClean="0"/>
              <a:t>Citations: Name-year (</a:t>
            </a:r>
            <a:r>
              <a:rPr lang="en-US" b="1" dirty="0" err="1" smtClean="0"/>
              <a:t>Harward</a:t>
            </a:r>
            <a:r>
              <a:rPr lang="en-US" b="1" dirty="0" smtClean="0"/>
              <a:t>) system</a:t>
            </a:r>
            <a:endParaRPr lang="en-US" dirty="0" smtClean="0"/>
          </a:p>
          <a:p>
            <a:pPr algn="l" rtl="0"/>
            <a:r>
              <a:rPr lang="en-US" b="1" dirty="0" smtClean="0"/>
              <a:t>Examples in the text:</a:t>
            </a:r>
            <a:r>
              <a:rPr lang="en-US" dirty="0" smtClean="0"/>
              <a:t> – Schmitt (1986) developed a …</a:t>
            </a:r>
          </a:p>
          <a:p>
            <a:pPr algn="l" rtl="0"/>
            <a:r>
              <a:rPr lang="en-US" dirty="0" smtClean="0"/>
              <a:t>– With optimum design sensitivity (Schmitt, 1986) …..</a:t>
            </a:r>
          </a:p>
          <a:p>
            <a:pPr algn="l" rtl="0"/>
            <a:r>
              <a:rPr lang="en-US" b="1" dirty="0" smtClean="0"/>
              <a:t>References</a:t>
            </a:r>
            <a:endParaRPr lang="en-US" dirty="0" smtClean="0"/>
          </a:p>
          <a:p>
            <a:pPr algn="l" rtl="0"/>
            <a:r>
              <a:rPr lang="en-US" dirty="0" smtClean="0"/>
              <a:t>– </a:t>
            </a:r>
            <a:r>
              <a:rPr lang="en-US" dirty="0" err="1" smtClean="0"/>
              <a:t>Schitkowski</a:t>
            </a:r>
            <a:r>
              <a:rPr lang="en-US" dirty="0" smtClean="0"/>
              <a:t>, K. Nonlinear Programming Software …1999.</a:t>
            </a:r>
          </a:p>
          <a:p>
            <a:pPr algn="l" rtl="0"/>
            <a:r>
              <a:rPr lang="en-US" dirty="0" smtClean="0"/>
              <a:t>– Schmitt, L. A. Symposium and concluding remarks…1986</a:t>
            </a:r>
          </a:p>
          <a:p>
            <a:pPr algn="l" rtl="0"/>
            <a:r>
              <a:rPr lang="en-US" dirty="0" smtClean="0"/>
              <a:t> </a:t>
            </a:r>
          </a:p>
          <a:p>
            <a:pPr algn="l" rtl="0"/>
            <a:r>
              <a:rPr lang="en-US" b="1" dirty="0" smtClean="0"/>
              <a:t>Citations: Order of citation (Vancouver) system</a:t>
            </a:r>
            <a:endParaRPr lang="en-US" dirty="0" smtClean="0"/>
          </a:p>
          <a:p>
            <a:pPr algn="l" rtl="0"/>
            <a:r>
              <a:rPr lang="en-US" b="1" dirty="0" smtClean="0"/>
              <a:t>Examples in the text</a:t>
            </a:r>
            <a:endParaRPr lang="en-US" dirty="0" smtClean="0"/>
          </a:p>
          <a:p>
            <a:pPr algn="l" rtl="0"/>
            <a:r>
              <a:rPr lang="en-US" dirty="0" smtClean="0"/>
              <a:t>– In 1986, Schmitt (1) developed a …..</a:t>
            </a:r>
          </a:p>
          <a:p>
            <a:pPr algn="l" rtl="0"/>
            <a:r>
              <a:rPr lang="en-US" dirty="0" smtClean="0"/>
              <a:t>– With optimum design sensitivity (1) …..</a:t>
            </a:r>
          </a:p>
          <a:p>
            <a:pPr algn="l" rtl="0"/>
            <a:r>
              <a:rPr lang="en-US" b="1" dirty="0" smtClean="0"/>
              <a:t>References</a:t>
            </a:r>
            <a:endParaRPr lang="en-US" dirty="0" smtClean="0"/>
          </a:p>
          <a:p>
            <a:pPr algn="l" rtl="0"/>
            <a:r>
              <a:rPr lang="en-US" dirty="0" smtClean="0"/>
              <a:t>Schmitt, L. A. (1986). Symposium summary and concluding remarks</a:t>
            </a:r>
            <a:endParaRPr lang="fa-IR" dirty="0" smtClean="0"/>
          </a:p>
          <a:p>
            <a:endParaRPr lang="fa-I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t>
            </a:r>
            <a:endParaRPr lang="fa-IR" dirty="0"/>
          </a:p>
        </p:txBody>
      </p:sp>
      <p:sp>
        <p:nvSpPr>
          <p:cNvPr id="3" name="Slide Number Placeholder 2"/>
          <p:cNvSpPr>
            <a:spLocks noGrp="1"/>
          </p:cNvSpPr>
          <p:nvPr>
            <p:ph type="sldNum" sz="quarter" idx="11"/>
          </p:nvPr>
        </p:nvSpPr>
        <p:spPr/>
        <p:txBody>
          <a:bodyPr/>
          <a:lstStyle/>
          <a:p>
            <a:fld id="{C7BD29C1-8945-4B8A-A562-BA5086A58FF5}" type="slidenum">
              <a:rPr lang="fa-IR" smtClean="0"/>
              <a:pPr/>
              <a:t>57</a:t>
            </a:fld>
            <a:endParaRPr lang="fa-IR"/>
          </a:p>
        </p:txBody>
      </p:sp>
      <p:pic>
        <p:nvPicPr>
          <p:cNvPr id="28674" name="Picture 2"/>
          <p:cNvPicPr>
            <a:picLocks noChangeAspect="1" noChangeArrowheads="1"/>
          </p:cNvPicPr>
          <p:nvPr/>
        </p:nvPicPr>
        <p:blipFill>
          <a:blip r:embed="rId2"/>
          <a:srcRect/>
          <a:stretch>
            <a:fillRect/>
          </a:stretch>
        </p:blipFill>
        <p:spPr bwMode="auto">
          <a:xfrm>
            <a:off x="311733" y="2357430"/>
            <a:ext cx="8332233" cy="1528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58</a:t>
            </a:fld>
            <a:endParaRPr lang="fa-IR"/>
          </a:p>
        </p:txBody>
      </p:sp>
      <p:pic>
        <p:nvPicPr>
          <p:cNvPr id="24578" name="Picture 2" descr="D:\ISI\20111210172742_etrt.jpg"/>
          <p:cNvPicPr>
            <a:picLocks noChangeAspect="1" noChangeArrowheads="1"/>
          </p:cNvPicPr>
          <p:nvPr/>
        </p:nvPicPr>
        <p:blipFill>
          <a:blip r:embed="rId2"/>
          <a:srcRect/>
          <a:stretch>
            <a:fillRect/>
          </a:stretch>
        </p:blipFill>
        <p:spPr bwMode="auto">
          <a:xfrm>
            <a:off x="1643042" y="2786073"/>
            <a:ext cx="2143125" cy="2143125"/>
          </a:xfrm>
          <a:prstGeom prst="rect">
            <a:avLst/>
          </a:prstGeom>
          <a:noFill/>
        </p:spPr>
      </p:pic>
      <p:pic>
        <p:nvPicPr>
          <p:cNvPr id="4" name="Picture 7" descr="steps400x300.jpg"/>
          <p:cNvPicPr>
            <a:picLocks noChangeAspect="1"/>
          </p:cNvPicPr>
          <p:nvPr/>
        </p:nvPicPr>
        <p:blipFill>
          <a:blip r:embed="rId3"/>
          <a:srcRect l="12245" t="5441" r="12245" b="7483"/>
          <a:stretch>
            <a:fillRect/>
          </a:stretch>
        </p:blipFill>
        <p:spPr bwMode="auto">
          <a:xfrm>
            <a:off x="4786314" y="642918"/>
            <a:ext cx="3500437" cy="302736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Scientific Papers</a:t>
            </a:r>
            <a:endParaRPr lang="fa-IR" dirty="0"/>
          </a:p>
        </p:txBody>
      </p:sp>
      <p:sp>
        <p:nvSpPr>
          <p:cNvPr id="3" name="Slide Number Placeholder 2"/>
          <p:cNvSpPr>
            <a:spLocks noGrp="1"/>
          </p:cNvSpPr>
          <p:nvPr>
            <p:ph type="sldNum" sz="quarter" idx="11"/>
          </p:nvPr>
        </p:nvSpPr>
        <p:spPr/>
        <p:txBody>
          <a:bodyPr/>
          <a:lstStyle/>
          <a:p>
            <a:fld id="{C7BD29C1-8945-4B8A-A562-BA5086A58FF5}" type="slidenum">
              <a:rPr lang="fa-IR" smtClean="0"/>
              <a:pPr/>
              <a:t>6</a:t>
            </a:fld>
            <a:endParaRPr lang="fa-IR"/>
          </a:p>
        </p:txBody>
      </p:sp>
      <p:graphicFrame>
        <p:nvGraphicFramePr>
          <p:cNvPr id="6" name="Diagram 5"/>
          <p:cNvGraphicFramePr/>
          <p:nvPr/>
        </p:nvGraphicFramePr>
        <p:xfrm>
          <a:off x="857224" y="1428736"/>
          <a:ext cx="742955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ISI?</a:t>
            </a:r>
            <a:endParaRPr lang="fa-IR" dirty="0"/>
          </a:p>
        </p:txBody>
      </p:sp>
      <p:sp>
        <p:nvSpPr>
          <p:cNvPr id="3" name="Slide Number Placeholder 2"/>
          <p:cNvSpPr>
            <a:spLocks noGrp="1"/>
          </p:cNvSpPr>
          <p:nvPr>
            <p:ph type="sldNum" sz="quarter" idx="11"/>
          </p:nvPr>
        </p:nvSpPr>
        <p:spPr/>
        <p:txBody>
          <a:bodyPr/>
          <a:lstStyle/>
          <a:p>
            <a:fld id="{C7BD29C1-8945-4B8A-A562-BA5086A58FF5}" type="slidenum">
              <a:rPr lang="fa-IR" smtClean="0"/>
              <a:pPr/>
              <a:t>7</a:t>
            </a:fld>
            <a:endParaRPr lang="fa-IR"/>
          </a:p>
        </p:txBody>
      </p:sp>
      <p:sp>
        <p:nvSpPr>
          <p:cNvPr id="4" name="TextBox 3"/>
          <p:cNvSpPr txBox="1"/>
          <p:nvPr/>
        </p:nvSpPr>
        <p:spPr>
          <a:xfrm>
            <a:off x="500034" y="1643050"/>
            <a:ext cx="7500990" cy="369332"/>
          </a:xfrm>
          <a:prstGeom prst="rect">
            <a:avLst/>
          </a:prstGeom>
          <a:noFill/>
        </p:spPr>
        <p:txBody>
          <a:bodyPr wrap="square" rtlCol="1">
            <a:spAutoFit/>
          </a:bodyPr>
          <a:lstStyle/>
          <a:p>
            <a:pPr algn="l" rtl="0"/>
            <a:r>
              <a:rPr lang="en-US" dirty="0" smtClean="0"/>
              <a:t>ISI is stands for: </a:t>
            </a:r>
            <a:endParaRPr lang="fa-IR" dirty="0"/>
          </a:p>
        </p:txBody>
      </p:sp>
      <p:pic>
        <p:nvPicPr>
          <p:cNvPr id="5" name="Picture 4" descr="D:\ISI\isi_logo_red_large.gif"/>
          <p:cNvPicPr/>
          <p:nvPr/>
        </p:nvPicPr>
        <p:blipFill>
          <a:blip r:embed="rId2"/>
          <a:srcRect/>
          <a:stretch>
            <a:fillRect/>
          </a:stretch>
        </p:blipFill>
        <p:spPr bwMode="auto">
          <a:xfrm>
            <a:off x="1571604" y="2143116"/>
            <a:ext cx="5731510" cy="3639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8</a:t>
            </a:fld>
            <a:endParaRPr lang="fa-IR"/>
          </a:p>
        </p:txBody>
      </p:sp>
      <p:sp>
        <p:nvSpPr>
          <p:cNvPr id="3" name="Rectangle 2"/>
          <p:cNvSpPr/>
          <p:nvPr/>
        </p:nvSpPr>
        <p:spPr>
          <a:xfrm>
            <a:off x="357158" y="1214422"/>
            <a:ext cx="8358214" cy="1569660"/>
          </a:xfrm>
          <a:prstGeom prst="rect">
            <a:avLst/>
          </a:prstGeom>
        </p:spPr>
        <p:txBody>
          <a:bodyPr wrap="square">
            <a:spAutoFit/>
          </a:bodyPr>
          <a:lstStyle/>
          <a:p>
            <a:pPr algn="just"/>
            <a:r>
              <a:rPr lang="fa-IR" sz="2400" dirty="0" smtClean="0">
                <a:cs typeface="2  Kamran" pitchFamily="2" charset="-78"/>
              </a:rPr>
              <a:t>مؤسسه اطلاعات علمی</a:t>
            </a:r>
            <a:r>
              <a:rPr lang="en-US" sz="2400" dirty="0" smtClean="0">
                <a:cs typeface="2  Kamran" pitchFamily="2" charset="-78"/>
              </a:rPr>
              <a:t>(Information Institute for Scientific)  </a:t>
            </a:r>
            <a:r>
              <a:rPr lang="fa-IR" sz="2400" dirty="0" smtClean="0">
                <a:cs typeface="2  Kamran" pitchFamily="2" charset="-78"/>
              </a:rPr>
              <a:t> بانک اطلاعات</a:t>
            </a:r>
            <a:r>
              <a:rPr lang="en-US" sz="2400" dirty="0" smtClean="0">
                <a:cs typeface="2  Kamran" pitchFamily="2" charset="-78"/>
              </a:rPr>
              <a:t>ISI </a:t>
            </a:r>
            <a:r>
              <a:rPr lang="fa-IR" sz="2400" dirty="0" smtClean="0">
                <a:cs typeface="2  Kamran" pitchFamily="2" charset="-78"/>
              </a:rPr>
              <a:t>مرکزی درسال 1960 به وسیله یوگن گرفیلد تاسیس شد. این موسسه بعداً توسط آقای تامسون و هلت گیر خریداری شد و در حال حاضر بعنوان موسسه اطلاعات علمی تامسون شناخته می شود. این موسسه قسمتی از شرکت بیلیون دلاری آقای تامسون است.</a:t>
            </a:r>
            <a:endParaRPr lang="fa-IR" sz="2400" dirty="0">
              <a:cs typeface="2  Kamran" pitchFamily="2" charset="-78"/>
            </a:endParaRPr>
          </a:p>
        </p:txBody>
      </p:sp>
      <p:sp>
        <p:nvSpPr>
          <p:cNvPr id="4" name="TextBox 3"/>
          <p:cNvSpPr txBox="1"/>
          <p:nvPr/>
        </p:nvSpPr>
        <p:spPr>
          <a:xfrm>
            <a:off x="2643174" y="285728"/>
            <a:ext cx="3500462" cy="646331"/>
          </a:xfrm>
          <a:prstGeom prst="rect">
            <a:avLst/>
          </a:prstGeom>
          <a:noFill/>
        </p:spPr>
        <p:txBody>
          <a:bodyPr wrap="square" rtlCol="1">
            <a:spAutoFit/>
          </a:bodyPr>
          <a:lstStyle/>
          <a:p>
            <a:pPr algn="ctr"/>
            <a:r>
              <a:rPr lang="fa-IR" sz="3600" b="1" dirty="0" smtClean="0">
                <a:cs typeface="2  Kamran" pitchFamily="2" charset="-78"/>
              </a:rPr>
              <a:t>تاریخچه</a:t>
            </a:r>
            <a:endParaRPr lang="fa-IR" b="1" dirty="0">
              <a:cs typeface="2  Kamran" pitchFamily="2" charset="-78"/>
            </a:endParaRPr>
          </a:p>
        </p:txBody>
      </p:sp>
      <p:pic>
        <p:nvPicPr>
          <p:cNvPr id="1026" name="Picture 2" descr="http://images.businessweek.com/ss/08/09/0918_best_brands/image/44-thomson-reuters.jpg"/>
          <p:cNvPicPr>
            <a:picLocks noChangeAspect="1" noChangeArrowheads="1"/>
          </p:cNvPicPr>
          <p:nvPr/>
        </p:nvPicPr>
        <p:blipFill>
          <a:blip r:embed="rId2"/>
          <a:srcRect/>
          <a:stretch>
            <a:fillRect/>
          </a:stretch>
        </p:blipFill>
        <p:spPr bwMode="auto">
          <a:xfrm>
            <a:off x="1500166" y="2857496"/>
            <a:ext cx="5715000" cy="3333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BD29C1-8945-4B8A-A562-BA5086A58FF5}" type="slidenum">
              <a:rPr lang="fa-IR" smtClean="0"/>
              <a:pPr/>
              <a:t>9</a:t>
            </a:fld>
            <a:endParaRPr lang="fa-IR"/>
          </a:p>
        </p:txBody>
      </p:sp>
      <p:pic>
        <p:nvPicPr>
          <p:cNvPr id="3" name="Picture 2" descr="D:\ISI\shutterstock_11474659.jpg"/>
          <p:cNvPicPr/>
          <p:nvPr/>
        </p:nvPicPr>
        <p:blipFill>
          <a:blip r:embed="rId2" cstate="print"/>
          <a:srcRect/>
          <a:stretch>
            <a:fillRect/>
          </a:stretch>
        </p:blipFill>
        <p:spPr bwMode="auto">
          <a:xfrm>
            <a:off x="785786" y="428604"/>
            <a:ext cx="1159885" cy="1440000"/>
          </a:xfrm>
          <a:prstGeom prst="rect">
            <a:avLst/>
          </a:prstGeom>
          <a:noFill/>
          <a:ln w="9525">
            <a:noFill/>
            <a:miter lim="800000"/>
            <a:headEnd/>
            <a:tailEnd/>
          </a:ln>
        </p:spPr>
      </p:pic>
      <p:sp>
        <p:nvSpPr>
          <p:cNvPr id="4" name="Rectangle 3"/>
          <p:cNvSpPr/>
          <p:nvPr/>
        </p:nvSpPr>
        <p:spPr>
          <a:xfrm>
            <a:off x="4943756" y="500042"/>
            <a:ext cx="3193503" cy="461665"/>
          </a:xfrm>
          <a:prstGeom prst="rect">
            <a:avLst/>
          </a:prstGeom>
        </p:spPr>
        <p:txBody>
          <a:bodyPr wrap="none">
            <a:spAutoFit/>
          </a:bodyPr>
          <a:lstStyle/>
          <a:p>
            <a:r>
              <a:rPr lang="fa-IR" sz="2400" b="1" dirty="0" smtClean="0">
                <a:cs typeface="2  Kamran" pitchFamily="2" charset="-78"/>
              </a:rPr>
              <a:t>شیوه انتخاب و ارزیابی در مجله</a:t>
            </a:r>
            <a:r>
              <a:rPr lang="en-US" sz="2400" b="1" dirty="0" smtClean="0">
                <a:cs typeface="2  Kamran" pitchFamily="2" charset="-78"/>
              </a:rPr>
              <a:t>ISI </a:t>
            </a:r>
            <a:endParaRPr lang="fa-IR" sz="2400" dirty="0">
              <a:cs typeface="2  Kamran" pitchFamily="2" charset="-78"/>
            </a:endParaRPr>
          </a:p>
        </p:txBody>
      </p:sp>
      <p:sp>
        <p:nvSpPr>
          <p:cNvPr id="6" name="TextBox 5"/>
          <p:cNvSpPr txBox="1"/>
          <p:nvPr/>
        </p:nvSpPr>
        <p:spPr>
          <a:xfrm>
            <a:off x="0" y="1929364"/>
            <a:ext cx="8858280" cy="3785652"/>
          </a:xfrm>
          <a:prstGeom prst="rect">
            <a:avLst/>
          </a:prstGeom>
          <a:noFill/>
        </p:spPr>
        <p:txBody>
          <a:bodyPr wrap="square" rtlCol="1">
            <a:spAutoFit/>
          </a:bodyPr>
          <a:lstStyle/>
          <a:p>
            <a:r>
              <a:rPr lang="fa-IR" sz="2400" dirty="0" smtClean="0">
                <a:cs typeface="2  Kamran" pitchFamily="2" charset="-78"/>
              </a:rPr>
              <a:t>هر مجله علمی قبل از انتخاب شدن و فهرست شدن در</a:t>
            </a:r>
            <a:r>
              <a:rPr lang="en-US" sz="2400" dirty="0" smtClean="0">
                <a:cs typeface="2  Kamran" pitchFamily="2" charset="-78"/>
              </a:rPr>
              <a:t> ISI</a:t>
            </a:r>
            <a:r>
              <a:rPr lang="fa-IR" sz="2400" dirty="0" smtClean="0">
                <a:cs typeface="2  Kamran" pitchFamily="2" charset="-78"/>
              </a:rPr>
              <a:t>یکسری مراحل ارزیابی را پشت سر می گذارد. از جمله عوامل مورد ارزیابی عبارتند از:</a:t>
            </a:r>
            <a:endParaRPr lang="en-US" sz="2400" dirty="0" smtClean="0">
              <a:cs typeface="2  Kamran" pitchFamily="2" charset="-78"/>
            </a:endParaRPr>
          </a:p>
          <a:p>
            <a:r>
              <a:rPr lang="fa-IR" sz="2400" dirty="0" smtClean="0">
                <a:cs typeface="2  Kamran" pitchFamily="2" charset="-78"/>
              </a:rPr>
              <a:t>1- رعایت استانداردهای بانک اطلاعاتی </a:t>
            </a:r>
            <a:r>
              <a:rPr lang="en-US" sz="2400" dirty="0" smtClean="0">
                <a:cs typeface="2  Kamran" pitchFamily="2" charset="-78"/>
              </a:rPr>
              <a:t>ISI</a:t>
            </a:r>
            <a:r>
              <a:rPr lang="fa-IR" sz="2400" dirty="0" smtClean="0">
                <a:cs typeface="2  Kamran" pitchFamily="2" charset="-78"/>
              </a:rPr>
              <a:t> ،</a:t>
            </a:r>
            <a:endParaRPr lang="en-US" sz="2400" dirty="0" smtClean="0">
              <a:cs typeface="2  Kamran" pitchFamily="2" charset="-78"/>
            </a:endParaRPr>
          </a:p>
          <a:p>
            <a:r>
              <a:rPr lang="fa-IR" sz="2400" dirty="0" smtClean="0">
                <a:cs typeface="2  Kamran" pitchFamily="2" charset="-78"/>
              </a:rPr>
              <a:t>2- کمیته علمی منتخب مجله، وارزیابی اعضاء هیئت تحریریه،</a:t>
            </a:r>
            <a:endParaRPr lang="en-US" sz="2400" dirty="0" smtClean="0">
              <a:cs typeface="2  Kamran" pitchFamily="2" charset="-78"/>
            </a:endParaRPr>
          </a:p>
          <a:p>
            <a:r>
              <a:rPr lang="fa-IR" sz="2400" dirty="0" smtClean="0">
                <a:cs typeface="2  Kamran" pitchFamily="2" charset="-78"/>
              </a:rPr>
              <a:t>3- تنوع بین المللی مقالات چاپ شده در آن،</a:t>
            </a:r>
            <a:endParaRPr lang="en-US" sz="2400" dirty="0" smtClean="0">
              <a:cs typeface="2  Kamran" pitchFamily="2" charset="-78"/>
            </a:endParaRPr>
          </a:p>
          <a:p>
            <a:r>
              <a:rPr lang="fa-IR" sz="2400" dirty="0" smtClean="0">
                <a:cs typeface="2  Kamran" pitchFamily="2" charset="-78"/>
              </a:rPr>
              <a:t>4- نشر به موقع مجله و جایگاه نشر آن می باشد. </a:t>
            </a:r>
            <a:endParaRPr lang="en-US" sz="2400" dirty="0" smtClean="0">
              <a:cs typeface="2  Kamran" pitchFamily="2" charset="-78"/>
            </a:endParaRPr>
          </a:p>
          <a:p>
            <a:r>
              <a:rPr lang="fa-IR" sz="2400" dirty="0" smtClean="0">
                <a:cs typeface="2  Kamran" pitchFamily="2" charset="-78"/>
              </a:rPr>
              <a:t>سایر شاخصهای ارزیابی عبارتند از:</a:t>
            </a:r>
            <a:endParaRPr lang="en-US" sz="2400" dirty="0" smtClean="0">
              <a:cs typeface="2  Kamran" pitchFamily="2" charset="-78"/>
            </a:endParaRPr>
          </a:p>
          <a:p>
            <a:r>
              <a:rPr lang="fa-IR" sz="2400" dirty="0" smtClean="0">
                <a:cs typeface="2  Kamran" pitchFamily="2" charset="-78"/>
              </a:rPr>
              <a:t>5- شاخص فاکتور اثر </a:t>
            </a:r>
            <a:r>
              <a:rPr lang="en-US" sz="2400" dirty="0" smtClean="0">
                <a:cs typeface="2  Kamran" pitchFamily="2" charset="-78"/>
              </a:rPr>
              <a:t>Impact Factor</a:t>
            </a:r>
          </a:p>
          <a:p>
            <a:r>
              <a:rPr lang="fa-IR" sz="2400" dirty="0" smtClean="0">
                <a:cs typeface="2  Kamran" pitchFamily="2" charset="-78"/>
              </a:rPr>
              <a:t>6- شاخص فوری </a:t>
            </a:r>
            <a:r>
              <a:rPr lang="en-US" sz="2400" dirty="0" smtClean="0">
                <a:cs typeface="2  Kamran" pitchFamily="2" charset="-78"/>
              </a:rPr>
              <a:t>Immediacy Index</a:t>
            </a:r>
          </a:p>
          <a:p>
            <a:r>
              <a:rPr lang="fa-IR" sz="2400" dirty="0" smtClean="0">
                <a:cs typeface="2  Kamran" pitchFamily="2" charset="-78"/>
              </a:rPr>
              <a:t>7- نیمه عمر استناد</a:t>
            </a:r>
            <a:endParaRPr lang="fa-IR" sz="2400" dirty="0">
              <a:cs typeface="2  Kamran"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698</TotalTime>
  <Words>2915</Words>
  <Application>Microsoft Office PowerPoint</Application>
  <PresentationFormat>On-screen Show (4:3)</PresentationFormat>
  <Paragraphs>473</Paragraphs>
  <Slides>58</Slides>
  <Notes>5</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81" baseType="lpstr">
      <vt:lpstr>2  Kamran</vt:lpstr>
      <vt:lpstr>2  Yekan</vt:lpstr>
      <vt:lpstr>2  Zar</vt:lpstr>
      <vt:lpstr>Alba Matter</vt:lpstr>
      <vt:lpstr>Arial</vt:lpstr>
      <vt:lpstr>Arial Rounded MT Bold</vt:lpstr>
      <vt:lpstr>B Lotus</vt:lpstr>
      <vt:lpstr>B Mitra</vt:lpstr>
      <vt:lpstr>B Nazanin</vt:lpstr>
      <vt:lpstr>B Titr</vt:lpstr>
      <vt:lpstr>B Zar</vt:lpstr>
      <vt:lpstr>Calibri</vt:lpstr>
      <vt:lpstr>Century Schoolbook</vt:lpstr>
      <vt:lpstr>Courier</vt:lpstr>
      <vt:lpstr>Lotus</vt:lpstr>
      <vt:lpstr>Sabon-Italic</vt:lpstr>
      <vt:lpstr>Sabon-Roman</vt:lpstr>
      <vt:lpstr>Tahoma</vt:lpstr>
      <vt:lpstr>Times New Roman</vt:lpstr>
      <vt:lpstr>Wingdings</vt:lpstr>
      <vt:lpstr>Wingdings 2</vt:lpstr>
      <vt:lpstr>Oriel</vt:lpstr>
      <vt:lpstr>Photo Editor Photo</vt:lpstr>
      <vt:lpstr>The ISI workshop How To Publish a Research</vt:lpstr>
      <vt:lpstr>Contents</vt:lpstr>
      <vt:lpstr>ISI Fundamental</vt:lpstr>
      <vt:lpstr>Scientometric</vt:lpstr>
      <vt:lpstr>مفاهیم</vt:lpstr>
      <vt:lpstr>Indexing Scientific Papers</vt:lpstr>
      <vt:lpstr>What Is ISI?</vt:lpstr>
      <vt:lpstr>PowerPoint Presentation</vt:lpstr>
      <vt:lpstr>PowerPoint Presentation</vt:lpstr>
      <vt:lpstr>- جستجوی 1650 مقاله نمونه گیری شده در آخرین ویرایش پایگاه اطلاعاتی پیوسته وب آو ساینس (آی.اِس.آی) - ثبت تعداد و نوع استنادها از طریق انتخاب گزینهTimes Cited   برای مطالعات کیفی (جزئیات در متن)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Methodology &amp; Research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مراحل انجام یک تحقیق علمی</vt:lpstr>
      <vt:lpstr>PowerPoint Presentation</vt:lpstr>
      <vt:lpstr>PowerPoint Presentation</vt:lpstr>
      <vt:lpstr>PowerPoint Presentation</vt:lpstr>
      <vt:lpstr>PowerPoint Presentation</vt:lpstr>
      <vt:lpstr>PowerPoint Presentation</vt:lpstr>
      <vt:lpstr>PowerPoint Presentation</vt:lpstr>
      <vt:lpstr>شش کلمه استفهام</vt:lpstr>
      <vt:lpstr>PowerPoint Presentation</vt:lpstr>
      <vt:lpstr>تقسيم‌بندي متون علمي</vt:lpstr>
      <vt:lpstr>PowerPoint Presentation</vt:lpstr>
      <vt:lpstr>PowerPoint Presentation</vt:lpstr>
      <vt:lpstr>ISI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&amp; Materials</vt:lpstr>
      <vt:lpstr>discussion</vt:lpstr>
      <vt:lpstr>References  </vt:lpstr>
      <vt:lpstr>References &amp; Appendix</vt:lpstr>
      <vt:lpstr>References &amp; Appendix (examples)</vt:lpstr>
      <vt:lpstr>Appendix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ISI workshop How To Write and Publish Scientific Paper</dc:title>
  <dc:creator>Alireza</dc:creator>
  <cp:lastModifiedBy>1234</cp:lastModifiedBy>
  <cp:revision>84</cp:revision>
  <dcterms:created xsi:type="dcterms:W3CDTF">2013-02-10T19:15:27Z</dcterms:created>
  <dcterms:modified xsi:type="dcterms:W3CDTF">2023-10-28T00:38:31Z</dcterms:modified>
</cp:coreProperties>
</file>